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486" r:id="rId2"/>
    <p:sldId id="784" r:id="rId3"/>
    <p:sldId id="815" r:id="rId4"/>
    <p:sldId id="786" r:id="rId5"/>
    <p:sldId id="816" r:id="rId6"/>
    <p:sldId id="781" r:id="rId7"/>
    <p:sldId id="810" r:id="rId8"/>
    <p:sldId id="811" r:id="rId9"/>
    <p:sldId id="817" r:id="rId10"/>
    <p:sldId id="800" r:id="rId11"/>
    <p:sldId id="798" r:id="rId12"/>
    <p:sldId id="812" r:id="rId13"/>
    <p:sldId id="758" r:id="rId14"/>
    <p:sldId id="818" r:id="rId15"/>
    <p:sldId id="779" r:id="rId16"/>
    <p:sldId id="819" r:id="rId17"/>
    <p:sldId id="807" r:id="rId18"/>
    <p:sldId id="808" r:id="rId19"/>
    <p:sldId id="820" r:id="rId20"/>
    <p:sldId id="822" r:id="rId21"/>
    <p:sldId id="809" r:id="rId22"/>
    <p:sldId id="802" r:id="rId23"/>
    <p:sldId id="803" r:id="rId24"/>
    <p:sldId id="814" r:id="rId25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292929"/>
    <a:srgbClr val="008000"/>
    <a:srgbClr val="00B846"/>
    <a:srgbClr val="00FF00"/>
    <a:srgbClr val="00CC66"/>
    <a:srgbClr val="009900"/>
    <a:srgbClr val="D6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41" autoAdjust="0"/>
    <p:restoredTop sz="97822" autoAdjust="0"/>
  </p:normalViewPr>
  <p:slideViewPr>
    <p:cSldViewPr snapToObjects="1">
      <p:cViewPr varScale="1">
        <p:scale>
          <a:sx n="70" d="100"/>
          <a:sy n="70" d="100"/>
        </p:scale>
        <p:origin x="-108" y="-234"/>
      </p:cViewPr>
      <p:guideLst>
        <p:guide orient="horz" pos="2160"/>
        <p:guide orient="horz" pos="4319"/>
        <p:guide pos="2880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CAD13A-E174-4074-9FDE-3637C63252B3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4BC6AE-E0D9-4009-935C-4F86B8AB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0FEE42-C6D1-4547-8099-6F867DBB617D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7" rIns="93155" bIns="465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3155" tIns="46577" rIns="93155" bIns="465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CDA534-986E-4744-9D9A-B541FBE36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17AE25-19A0-4EA8-A4DB-2DC1A04D8A4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BFB1D-9D4C-41BA-8992-719F7221352D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9EE35-A889-48F0-9683-84504559A274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4198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321991-DD98-4741-B4AB-C306A0FE02F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AC7F-1A05-4BBE-A157-934EAB3D5C1E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FA3D-A4BB-4EC3-8CCE-E02A7B584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AD9A-8A1F-45EC-9EBF-1D06FFF21860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5903-2697-465D-ADA0-AA0EE2E4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2D04B-2DEA-47B0-A30F-95EB70A26D2C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B1EA-DC60-4B12-BE7D-EA374FDCE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C15F-EF49-426B-99A9-470C5D10185F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A934-4F64-4430-9F25-655FB0DFC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D9E7-0ECA-4417-BAB9-4EB753AB41D0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6711-2B06-43B0-B3F5-AD62E78A5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6A0E5-6E74-4EC1-9F0A-A5EF87D6DA14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D9BD-7B0F-4012-98CD-971C17F78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BDB7-2F0B-4BE0-9BED-29EA865958E7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34B6-3570-4C1D-86AA-8F7917C33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2D71-4719-4660-9AE2-5E85E5A7DCA9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D45B-6B61-4AA9-BF04-996C9104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2055-C097-4ADE-A8BB-0C6E07A45509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7A98-CF58-4039-A63F-E33D0F79D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6191-3398-4F46-A088-DFDA77414A40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8818-75E2-4D5B-80D8-EBAF8E4B0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3AAF-AA5B-400B-AD55-294DD98A8FAA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35DC-4805-46CD-B286-3C9C576B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8690A8-0152-4AF8-8B44-DCA1FA166620}" type="datetimeFigureOut">
              <a:rPr lang="en-US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8CF0E1-9D75-4124-8D4A-517565E78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52400" y="762000"/>
            <a:ext cx="876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800" b="1">
                <a:latin typeface="Century Gothic" pitchFamily="34" charset="0"/>
              </a:rPr>
              <a:t>Η στήριξη της Έρευνας</a:t>
            </a:r>
          </a:p>
          <a:p>
            <a:pPr algn="ctr"/>
            <a:r>
              <a:rPr lang="el-GR" sz="3800" b="1">
                <a:latin typeface="Century Gothic" pitchFamily="34" charset="0"/>
              </a:rPr>
              <a:t> σε συνθήκες κρίσης</a:t>
            </a:r>
          </a:p>
        </p:txBody>
      </p:sp>
      <p:sp>
        <p:nvSpPr>
          <p:cNvPr id="2" name="Rectangle 1"/>
          <p:cNvSpPr/>
          <p:nvPr/>
        </p:nvSpPr>
        <p:spPr>
          <a:xfrm flipV="1">
            <a:off x="0" y="2438400"/>
            <a:ext cx="9144000" cy="4603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363" name="Εικόνα 5" descr="C:\Users\KASDOV~1.P\AppData\Local\Temp\eklogo_gr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759450"/>
            <a:ext cx="1905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main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825" y="5715000"/>
            <a:ext cx="2082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90550" y="3055938"/>
            <a:ext cx="8153400" cy="1570037"/>
            <a:chOff x="533400" y="3733800"/>
            <a:chExt cx="8153399" cy="1569660"/>
          </a:xfrm>
        </p:grpSpPr>
        <p:sp>
          <p:nvSpPr>
            <p:cNvPr id="11" name="Right Arrow 6"/>
            <p:cNvSpPr/>
            <p:nvPr/>
          </p:nvSpPr>
          <p:spPr>
            <a:xfrm>
              <a:off x="533400" y="3973454"/>
              <a:ext cx="762000" cy="598344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1524000" y="3733800"/>
              <a:ext cx="7162799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3200" b="1">
                  <a:solidFill>
                    <a:srgbClr val="215968"/>
                  </a:solidFill>
                  <a:latin typeface="Century Gothic" pitchFamily="34" charset="0"/>
                </a:rPr>
                <a:t>Ανάγκη για </a:t>
              </a:r>
              <a:r>
                <a:rPr lang="el-GR" sz="3200" b="1" u="sng">
                  <a:solidFill>
                    <a:srgbClr val="953735"/>
                  </a:solidFill>
                  <a:latin typeface="Century Gothic" pitchFamily="34" charset="0"/>
                </a:rPr>
                <a:t>κατεπείγουσες</a:t>
              </a:r>
              <a:r>
                <a:rPr lang="el-GR" sz="3200" b="1">
                  <a:solidFill>
                    <a:srgbClr val="953735"/>
                  </a:solidFill>
                  <a:latin typeface="Century Gothic" pitchFamily="34" charset="0"/>
                </a:rPr>
                <a:t> </a:t>
              </a:r>
              <a:r>
                <a:rPr lang="el-GR" sz="3200" b="1">
                  <a:solidFill>
                    <a:srgbClr val="215968"/>
                  </a:solidFill>
                  <a:latin typeface="Century Gothic" pitchFamily="34" charset="0"/>
                </a:rPr>
                <a:t>και </a:t>
              </a:r>
              <a:r>
                <a:rPr lang="el-GR" sz="3200" b="1" u="sng">
                  <a:solidFill>
                    <a:srgbClr val="953735"/>
                  </a:solidFill>
                  <a:latin typeface="Century Gothic" pitchFamily="34" charset="0"/>
                </a:rPr>
                <a:t>άμεσες</a:t>
              </a:r>
              <a:r>
                <a:rPr lang="el-GR" sz="3200" b="1">
                  <a:solidFill>
                    <a:srgbClr val="953735"/>
                  </a:solidFill>
                  <a:latin typeface="Century Gothic" pitchFamily="34" charset="0"/>
                </a:rPr>
                <a:t> </a:t>
              </a:r>
              <a:r>
                <a:rPr lang="el-GR" sz="3200" b="1">
                  <a:solidFill>
                    <a:srgbClr val="215968"/>
                  </a:solidFill>
                  <a:latin typeface="Century Gothic" pitchFamily="34" charset="0"/>
                </a:rPr>
                <a:t>παρεμβάσεις!</a:t>
              </a:r>
            </a:p>
          </p:txBody>
        </p:sp>
      </p:grpSp>
      <p:sp>
        <p:nvSpPr>
          <p:cNvPr id="13" name="12 - TextBox"/>
          <p:cNvSpPr txBox="1"/>
          <p:nvPr/>
        </p:nvSpPr>
        <p:spPr>
          <a:xfrm>
            <a:off x="5486400" y="6096000"/>
            <a:ext cx="37147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rPr>
              <a:t>Κώστας Φωτάκης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rPr>
              <a:t>Αν. Υπουργός Έρευνας &amp; Καινοτομίας</a:t>
            </a:r>
            <a:endParaRPr lang="el-GR" sz="15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 t="9106"/>
          <a:stretch>
            <a:fillRect/>
          </a:stretch>
        </p:blipFill>
        <p:spPr bwMode="auto">
          <a:xfrm>
            <a:off x="447675" y="1571625"/>
            <a:ext cx="8510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4 - TextBox"/>
          <p:cNvSpPr txBox="1">
            <a:spLocks noChangeArrowheads="1"/>
          </p:cNvSpPr>
          <p:nvPr/>
        </p:nvSpPr>
        <p:spPr bwMode="auto">
          <a:xfrm>
            <a:off x="271463" y="381000"/>
            <a:ext cx="8763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 b="1">
                <a:latin typeface="Century Gothic" pitchFamily="34" charset="0"/>
              </a:rPr>
              <a:t>Δαπάνες Ε&amp;Α (Δαπάνες Ε&amp;Α ως % του ΑΕΠ), 2011-2015 </a:t>
            </a:r>
          </a:p>
        </p:txBody>
      </p:sp>
      <p:sp>
        <p:nvSpPr>
          <p:cNvPr id="4" name="3 - Έλλειψη"/>
          <p:cNvSpPr/>
          <p:nvPr/>
        </p:nvSpPr>
        <p:spPr>
          <a:xfrm>
            <a:off x="5181600" y="3221038"/>
            <a:ext cx="762000" cy="5334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6324600" y="3116263"/>
            <a:ext cx="762000" cy="5334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- Τίτλος"/>
          <p:cNvSpPr>
            <a:spLocks noGrp="1"/>
          </p:cNvSpPr>
          <p:nvPr>
            <p:ph type="title"/>
          </p:nvPr>
        </p:nvSpPr>
        <p:spPr>
          <a:xfrm>
            <a:off x="233363" y="238125"/>
            <a:ext cx="8682037" cy="981075"/>
          </a:xfrm>
        </p:spPr>
        <p:txBody>
          <a:bodyPr/>
          <a:lstStyle/>
          <a:p>
            <a:r>
              <a:rPr lang="el-GR" sz="2500" b="1" smtClean="0">
                <a:latin typeface="Century Gothic" pitchFamily="34" charset="0"/>
              </a:rPr>
              <a:t>Η συμμετοχή στη διαμόρφωση δαπανών Ε&amp;Α</a:t>
            </a:r>
          </a:p>
        </p:txBody>
      </p:sp>
      <p:pic>
        <p:nvPicPr>
          <p:cNvPr id="27650" name="Εικόνα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" y="1600200"/>
            <a:ext cx="78152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360363"/>
            <a:ext cx="815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300" b="1">
                <a:latin typeface="Century Gothic" pitchFamily="34" charset="0"/>
              </a:rPr>
              <a:t>Πηγές χρηματοδότησης Ε&amp;Κ</a:t>
            </a:r>
          </a:p>
        </p:txBody>
      </p:sp>
      <p:grpSp>
        <p:nvGrpSpPr>
          <p:cNvPr id="12" name="11 - Ομάδα"/>
          <p:cNvGrpSpPr>
            <a:grpSpLocks/>
          </p:cNvGrpSpPr>
          <p:nvPr/>
        </p:nvGrpSpPr>
        <p:grpSpPr bwMode="auto">
          <a:xfrm>
            <a:off x="828675" y="1373188"/>
            <a:ext cx="7248525" cy="762000"/>
            <a:chOff x="828672" y="1372648"/>
            <a:chExt cx="7248528" cy="763286"/>
          </a:xfrm>
        </p:grpSpPr>
        <p:sp>
          <p:nvSpPr>
            <p:cNvPr id="10" name="Right Arrow 8"/>
            <p:cNvSpPr/>
            <p:nvPr/>
          </p:nvSpPr>
          <p:spPr>
            <a:xfrm>
              <a:off x="828672" y="1600043"/>
              <a:ext cx="457200" cy="305314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5" name="10 - TextBox"/>
            <p:cNvSpPr txBox="1">
              <a:spLocks noChangeArrowheads="1"/>
            </p:cNvSpPr>
            <p:nvPr/>
          </p:nvSpPr>
          <p:spPr bwMode="auto">
            <a:xfrm>
              <a:off x="1752600" y="1372648"/>
              <a:ext cx="6324600" cy="763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20000"/>
                </a:spcBef>
              </a:pPr>
              <a:r>
                <a:rPr lang="el-GR" sz="2200" b="1">
                  <a:latin typeface="Century Gothic" pitchFamily="34" charset="0"/>
                </a:rPr>
                <a:t>Τακτικός Προϋπολογισμός</a:t>
              </a:r>
            </a:p>
            <a:p>
              <a:pPr defTabSz="912813">
                <a:spcBef>
                  <a:spcPct val="20000"/>
                </a:spcBef>
              </a:pPr>
              <a:r>
                <a:rPr lang="el-GR">
                  <a:latin typeface="Century Gothic" pitchFamily="34" charset="0"/>
                </a:rPr>
                <a:t>Περιορισμοί λόγω λιτότητας </a:t>
              </a:r>
            </a:p>
          </p:txBody>
        </p:sp>
      </p:grpSp>
      <p:grpSp>
        <p:nvGrpSpPr>
          <p:cNvPr id="13" name="12 - Ομάδα"/>
          <p:cNvGrpSpPr>
            <a:grpSpLocks/>
          </p:cNvGrpSpPr>
          <p:nvPr/>
        </p:nvGrpSpPr>
        <p:grpSpPr bwMode="auto">
          <a:xfrm>
            <a:off x="838200" y="3429000"/>
            <a:ext cx="6324600" cy="677863"/>
            <a:chOff x="838200" y="3429000"/>
            <a:chExt cx="6324600" cy="677108"/>
          </a:xfrm>
        </p:grpSpPr>
        <p:sp>
          <p:nvSpPr>
            <p:cNvPr id="9" name="Right Arrow 8"/>
            <p:cNvSpPr/>
            <p:nvPr/>
          </p:nvSpPr>
          <p:spPr>
            <a:xfrm>
              <a:off x="838200" y="3590745"/>
              <a:ext cx="457200" cy="329832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3" name="13 - TextBox"/>
            <p:cNvSpPr txBox="1">
              <a:spLocks noChangeArrowheads="1"/>
            </p:cNvSpPr>
            <p:nvPr/>
          </p:nvSpPr>
          <p:spPr bwMode="auto">
            <a:xfrm>
              <a:off x="1828800" y="3429000"/>
              <a:ext cx="53340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n-US" sz="2000" b="1">
                  <a:latin typeface="Century Gothic" pitchFamily="34" charset="0"/>
                </a:rPr>
                <a:t>HORIZON 2020</a:t>
              </a:r>
            </a:p>
            <a:p>
              <a:pPr defTabSz="912813"/>
              <a:r>
                <a:rPr lang="el-GR">
                  <a:latin typeface="Century Gothic" pitchFamily="34" charset="0"/>
                </a:rPr>
                <a:t>Ιδιαίτερα ανταγωνιστικό περιβάλλον</a:t>
              </a:r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685800" y="4121150"/>
            <a:ext cx="8001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(αν και η συμμετοχή των Ελλήνων ερευνητών είναι μέχρι σήμερα ιδιαίτερα ανταγωνιστική: Η Ελλάδα είναι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10η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 στην ΕΕ)</a:t>
            </a:r>
          </a:p>
        </p:txBody>
      </p:sp>
      <p:grpSp>
        <p:nvGrpSpPr>
          <p:cNvPr id="18" name="17 - Ομάδα"/>
          <p:cNvGrpSpPr>
            <a:grpSpLocks/>
          </p:cNvGrpSpPr>
          <p:nvPr/>
        </p:nvGrpSpPr>
        <p:grpSpPr bwMode="auto">
          <a:xfrm>
            <a:off x="871538" y="5081588"/>
            <a:ext cx="7662862" cy="954087"/>
            <a:chOff x="871536" y="5081120"/>
            <a:chExt cx="7662864" cy="954107"/>
          </a:xfrm>
        </p:grpSpPr>
        <p:sp>
          <p:nvSpPr>
            <p:cNvPr id="8" name="Right Arrow 7"/>
            <p:cNvSpPr/>
            <p:nvPr/>
          </p:nvSpPr>
          <p:spPr>
            <a:xfrm>
              <a:off x="871536" y="5277974"/>
              <a:ext cx="457200" cy="328619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1" name="15 - TextBox"/>
            <p:cNvSpPr txBox="1">
              <a:spLocks noChangeArrowheads="1"/>
            </p:cNvSpPr>
            <p:nvPr/>
          </p:nvSpPr>
          <p:spPr bwMode="auto">
            <a:xfrm>
              <a:off x="1828800" y="5081120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l-GR" sz="2000" b="1">
                  <a:latin typeface="Century Gothic" pitchFamily="34" charset="0"/>
                </a:rPr>
                <a:t>ΕΣΠΑ 2014 – 2020</a:t>
              </a:r>
            </a:p>
            <a:p>
              <a:pPr defTabSz="912813"/>
              <a:r>
                <a:rPr lang="el-GR">
                  <a:latin typeface="Century Gothic" pitchFamily="34" charset="0"/>
                </a:rPr>
                <a:t>Μεγάλη γραφειοκρατία, σοβαρές αγκυλώσεις που προκαλούν καθυστερήσεις </a:t>
              </a:r>
            </a:p>
          </p:txBody>
        </p:sp>
      </p:grpSp>
      <p:sp>
        <p:nvSpPr>
          <p:cNvPr id="17" name="16 - TextBox"/>
          <p:cNvSpPr txBox="1"/>
          <p:nvPr/>
        </p:nvSpPr>
        <p:spPr>
          <a:xfrm>
            <a:off x="738188" y="6030913"/>
            <a:ext cx="7848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(αλλά υψηλή χρηματοδότηση για Ε&amp;Κ: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~1.2 </a:t>
            </a:r>
            <a:r>
              <a:rPr lang="en-US" b="1">
                <a:solidFill>
                  <a:srgbClr val="31859C"/>
                </a:solidFill>
                <a:latin typeface="Century Gothic" pitchFamily="34" charset="0"/>
              </a:rPr>
              <a:t>b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€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)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633413" y="2247900"/>
            <a:ext cx="8153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αν και οι δαπάνες για την Έρευνα έφθασαν στο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0,96%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 του ΑΕΠ του 2015 και η δημόσια χρηματοδότηση της Ερευνας αυξήθηκε κατά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~30% 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το 2016</a:t>
            </a:r>
          </a:p>
          <a:p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-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1000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 νέες θέσεις στα Πανεπιστήμια, </a:t>
            </a:r>
            <a:r>
              <a:rPr lang="el-GR" b="1">
                <a:solidFill>
                  <a:srgbClr val="31859C"/>
                </a:solidFill>
                <a:latin typeface="Century Gothic" pitchFamily="34" charset="0"/>
              </a:rPr>
              <a:t>100 </a:t>
            </a:r>
            <a:r>
              <a:rPr lang="el-GR">
                <a:solidFill>
                  <a:srgbClr val="31859C"/>
                </a:solidFill>
                <a:latin typeface="Century Gothic" pitchFamily="34" charset="0"/>
              </a:rPr>
              <a:t>νέες θέσεις στα ΕΚ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1"/>
      <p:bldP spid="17" grpId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4338" y="922338"/>
            <a:ext cx="8458200" cy="1568450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l-GR" sz="2400">
                <a:latin typeface="Century Gothic" pitchFamily="34" charset="0"/>
              </a:rPr>
              <a:t>   Η ίδρυση του</a:t>
            </a:r>
            <a:r>
              <a:rPr lang="el-GR" sz="2400" b="1">
                <a:latin typeface="Century Gothic" pitchFamily="34" charset="0"/>
              </a:rPr>
              <a:t> </a:t>
            </a:r>
          </a:p>
          <a:p>
            <a:endParaRPr lang="el-GR" sz="2400" b="1">
              <a:solidFill>
                <a:srgbClr val="215968"/>
              </a:solidFill>
              <a:latin typeface="Century Gothic" pitchFamily="34" charset="0"/>
            </a:endParaRPr>
          </a:p>
          <a:p>
            <a:r>
              <a:rPr lang="el-GR" sz="2400" b="1">
                <a:solidFill>
                  <a:srgbClr val="215968"/>
                </a:solidFill>
                <a:latin typeface="Century Gothic" pitchFamily="34" charset="0"/>
              </a:rPr>
              <a:t>   Ελληνικού Ιδρύματος Έρευνας &amp; Καινοτομίας (ΕΛΙΔΕΚ)</a:t>
            </a:r>
          </a:p>
          <a:p>
            <a:pPr algn="ctr"/>
            <a:endParaRPr lang="el-GR" sz="2400" b="1">
              <a:solidFill>
                <a:srgbClr val="215968"/>
              </a:solidFill>
              <a:latin typeface="Century Gothic" pitchFamily="34" charset="0"/>
            </a:endParaRPr>
          </a:p>
        </p:txBody>
      </p:sp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301625" y="158750"/>
            <a:ext cx="8610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>
                <a:latin typeface="Century Gothic" pitchFamily="34" charset="0"/>
              </a:rPr>
              <a:t> Η δική μας</a:t>
            </a:r>
            <a:r>
              <a:rPr lang="en-US" sz="2800" b="1">
                <a:latin typeface="Century Gothic" pitchFamily="34" charset="0"/>
              </a:rPr>
              <a:t> </a:t>
            </a:r>
            <a:r>
              <a:rPr lang="el-GR" sz="2800" b="1">
                <a:latin typeface="Century Gothic" pitchFamily="34" charset="0"/>
              </a:rPr>
              <a:t>απάντηση</a:t>
            </a:r>
            <a:r>
              <a:rPr lang="en-US" sz="2800" b="1">
                <a:latin typeface="Century Gothic" pitchFamily="34" charset="0"/>
              </a:rPr>
              <a:t>:</a:t>
            </a:r>
            <a:endParaRPr lang="el-GR" sz="2800" b="1">
              <a:latin typeface="Century Gothic" pitchFamily="34" charset="0"/>
            </a:endParaRPr>
          </a:p>
        </p:txBody>
      </p:sp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420688" y="3209925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>
                <a:latin typeface="Century Gothic" pitchFamily="34" charset="0"/>
              </a:rPr>
              <a:t>Η φιλοδοξία: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685800" y="3916363"/>
            <a:ext cx="81867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400">
                <a:latin typeface="Century Gothic" pitchFamily="34" charset="0"/>
              </a:rPr>
              <a:t>Το ΕΛΙΔΕΚ να γίνει μια σφραγίδα επιστημονικής και ερευνητικής ποιότητας και να συνεισφέρει </a:t>
            </a:r>
            <a:r>
              <a:rPr lang="el-GR" sz="2400" b="1" u="sng">
                <a:solidFill>
                  <a:srgbClr val="215968"/>
                </a:solidFill>
                <a:latin typeface="Century Gothic" pitchFamily="34" charset="0"/>
              </a:rPr>
              <a:t>ουσιαστικά</a:t>
            </a:r>
            <a:r>
              <a:rPr lang="el-GR" sz="2400">
                <a:solidFill>
                  <a:srgbClr val="215968"/>
                </a:solidFill>
                <a:latin typeface="Century Gothic" pitchFamily="34" charset="0"/>
              </a:rPr>
              <a:t> </a:t>
            </a:r>
            <a:r>
              <a:rPr lang="el-GR" sz="2400">
                <a:latin typeface="Century Gothic" pitchFamily="34" charset="0"/>
              </a:rPr>
              <a:t>στην ανάδειξη του ανθρώπινου δυναμικού της χώρας και στην επιδίωξη της Αριστείας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8" grpId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sz="3300" b="1" dirty="0" smtClean="0">
                <a:latin typeface="Century Gothic" pitchFamily="34" charset="0"/>
              </a:rPr>
              <a:t>Σκοπός:</a:t>
            </a:r>
            <a:endParaRPr lang="el-GR" sz="3300" b="1" dirty="0">
              <a:latin typeface="Century Gothic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794000"/>
            <a:ext cx="8305800" cy="2590800"/>
          </a:xfrm>
          <a:prstGeom prst="rect">
            <a:avLst/>
          </a:prstGeom>
        </p:spPr>
        <p:txBody>
          <a:bodyPr/>
          <a:lstStyle/>
          <a:p>
            <a:pPr marL="342900" indent="-342900" defTabSz="912813">
              <a:spcBef>
                <a:spcPct val="20000"/>
              </a:spcBef>
              <a:buFont typeface="Arial" charset="0"/>
              <a:buNone/>
            </a:pPr>
            <a:endParaRPr lang="el-GR" sz="500" b="1">
              <a:latin typeface="Century Gothic" pitchFamily="34" charset="0"/>
            </a:endParaRPr>
          </a:p>
          <a:p>
            <a:pPr marL="342900" indent="-342900" defTabSz="912813">
              <a:spcBef>
                <a:spcPct val="20000"/>
              </a:spcBef>
              <a:buFont typeface="Courier New" pitchFamily="49" charset="0"/>
              <a:buChar char="o"/>
            </a:pPr>
            <a:r>
              <a:rPr lang="el-GR" sz="2200" b="1">
                <a:latin typeface="Century Gothic" pitchFamily="34" charset="0"/>
              </a:rPr>
              <a:t>Διαμόρφωση μιας </a:t>
            </a: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ολοκληρωμένης</a:t>
            </a:r>
            <a:r>
              <a:rPr lang="el-GR" sz="2200" b="1">
                <a:latin typeface="Century Gothic" pitchFamily="34" charset="0"/>
              </a:rPr>
              <a:t> Εθνικής Ερευνητικής Στρατηγικής – Κεντρικός ο ρόλος της </a:t>
            </a: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ΓΓΕΤ</a:t>
            </a:r>
          </a:p>
          <a:p>
            <a:pPr marL="342900" indent="-342900" defTabSz="912813">
              <a:spcBef>
                <a:spcPct val="20000"/>
              </a:spcBef>
              <a:buFont typeface="Arial" charset="0"/>
              <a:buNone/>
            </a:pPr>
            <a:endParaRPr lang="el-GR" sz="500" b="1">
              <a:latin typeface="Century Gothic" pitchFamily="34" charset="0"/>
            </a:endParaRPr>
          </a:p>
          <a:p>
            <a:pPr marL="342900" indent="-342900" defTabSz="912813">
              <a:spcBef>
                <a:spcPct val="20000"/>
              </a:spcBef>
              <a:buFont typeface="Courier New" pitchFamily="49" charset="0"/>
              <a:buChar char="o"/>
            </a:pP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Ευελιξία </a:t>
            </a:r>
            <a:r>
              <a:rPr lang="el-GR" sz="2200" b="1">
                <a:latin typeface="Century Gothic" pitchFamily="34" charset="0"/>
              </a:rPr>
              <a:t>και </a:t>
            </a: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διασφάλιση</a:t>
            </a:r>
            <a:r>
              <a:rPr lang="el-GR" sz="2200" b="1">
                <a:latin typeface="Century Gothic" pitchFamily="34" charset="0"/>
              </a:rPr>
              <a:t> του δημοσίου συμφέροντος</a:t>
            </a:r>
          </a:p>
          <a:p>
            <a:pPr marL="342900" indent="-342900" defTabSz="912813">
              <a:spcBef>
                <a:spcPct val="20000"/>
              </a:spcBef>
              <a:buFont typeface="Arial" charset="0"/>
              <a:buNone/>
            </a:pPr>
            <a:endParaRPr lang="el-GR" sz="500" b="1">
              <a:latin typeface="Century Gothic" pitchFamily="34" charset="0"/>
            </a:endParaRPr>
          </a:p>
          <a:p>
            <a:pPr marL="342900" indent="-342900" defTabSz="912813">
              <a:spcBef>
                <a:spcPct val="20000"/>
              </a:spcBef>
              <a:buFont typeface="Courier New" pitchFamily="49" charset="0"/>
              <a:buChar char="o"/>
            </a:pP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Συνέχεια</a:t>
            </a:r>
            <a:r>
              <a:rPr lang="el-GR" sz="2200" b="1">
                <a:latin typeface="Century Gothic" pitchFamily="34" charset="0"/>
              </a:rPr>
              <a:t> και </a:t>
            </a:r>
            <a:r>
              <a:rPr lang="el-GR" sz="2200" b="1">
                <a:solidFill>
                  <a:srgbClr val="953735"/>
                </a:solidFill>
                <a:latin typeface="Century Gothic" pitchFamily="34" charset="0"/>
              </a:rPr>
              <a:t>συνέπεια</a:t>
            </a:r>
            <a:r>
              <a:rPr lang="el-GR" sz="2200" b="1">
                <a:latin typeface="Century Gothic" pitchFamily="34" charset="0"/>
              </a:rPr>
              <a:t> χρηματοδοτήσεων σε τακτά χρονικά διαστήματα</a:t>
            </a:r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609600" y="609600"/>
            <a:ext cx="8077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>
                <a:latin typeface="Century Gothic" pitchFamily="34" charset="0"/>
              </a:rPr>
              <a:t>Η εστιασμένη και εμπροσθοβαρής στήριξη νέων επιστημόνων και της Έρευνας στα ΑΕΙ και ΕΚ της χώρας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609600" y="5257800"/>
            <a:ext cx="8077200" cy="1154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l-GR" sz="2300" b="1">
                <a:solidFill>
                  <a:srgbClr val="31859C"/>
                </a:solidFill>
                <a:latin typeface="Century Gothic" pitchFamily="34" charset="0"/>
              </a:rPr>
              <a:t>Ένας νέος θεσμός που καλλιεργεί την ερευνητική κουλτούρα και αναμορφώνει το ακαδημαϊκό/ ερευνητικό τοπίο της χώρας</a:t>
            </a:r>
            <a:endParaRPr lang="el-GR">
              <a:latin typeface="Calibri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838200" y="1905000"/>
            <a:ext cx="7543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600" b="1">
                <a:latin typeface="Century Gothic" pitchFamily="34" charset="0"/>
              </a:rPr>
              <a:t> Χρηματοδότηση</a:t>
            </a:r>
            <a:r>
              <a:rPr lang="el-GR" sz="2500" b="1">
                <a:latin typeface="Century Gothic" pitchFamily="34" charset="0"/>
              </a:rPr>
              <a:t>:  </a:t>
            </a:r>
            <a:r>
              <a:rPr lang="el-GR" sz="2500">
                <a:latin typeface="Century Gothic" pitchFamily="34" charset="0"/>
              </a:rPr>
              <a:t>Πρόσθετοι πόροι:</a:t>
            </a:r>
          </a:p>
          <a:p>
            <a:r>
              <a:rPr lang="el-GR" sz="2800" b="1">
                <a:latin typeface="Century Gothic" pitchFamily="34" charset="0"/>
              </a:rPr>
              <a:t>   240 εκ.€  </a:t>
            </a:r>
            <a:r>
              <a:rPr lang="el-GR" sz="2800" b="1">
                <a:solidFill>
                  <a:srgbClr val="31859C"/>
                </a:solidFill>
                <a:latin typeface="Century Gothic" pitchFamily="34" charset="0"/>
              </a:rPr>
              <a:t>( ΕΤΕπ:180εκ. €, ΠΔΕ:60 εκ. € )</a:t>
            </a:r>
            <a:endParaRPr lang="el-GR" sz="25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35 - Ορθογώνιο"/>
          <p:cNvSpPr>
            <a:spLocks noChangeArrowheads="1"/>
          </p:cNvSpPr>
          <p:nvPr/>
        </p:nvSpPr>
        <p:spPr bwMode="auto">
          <a:xfrm>
            <a:off x="312738" y="274638"/>
            <a:ext cx="8229600" cy="61261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1615876" y="3514190"/>
            <a:ext cx="91440" cy="13714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64212" y="1371471"/>
                </a:lnTo>
              </a:path>
            </a:pathLst>
          </a:custGeom>
          <a:noFill/>
          <a:ln>
            <a:solidFill>
              <a:srgbClr val="FFFF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37 - Ελεύθερη σχεδίαση"/>
          <p:cNvSpPr/>
          <p:nvPr/>
        </p:nvSpPr>
        <p:spPr>
          <a:xfrm>
            <a:off x="1661596" y="3514190"/>
            <a:ext cx="1680496" cy="12489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48978"/>
                </a:lnTo>
                <a:lnTo>
                  <a:pt x="1680496" y="1248978"/>
                </a:lnTo>
              </a:path>
            </a:pathLst>
          </a:custGeom>
          <a:noFill/>
          <a:ln>
            <a:solidFill>
              <a:srgbClr val="FFFF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38 - Ελεύθερη σχεδίαση"/>
          <p:cNvSpPr/>
          <p:nvPr/>
        </p:nvSpPr>
        <p:spPr>
          <a:xfrm>
            <a:off x="2401387" y="1564356"/>
            <a:ext cx="91440" cy="9979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4688" y="0"/>
                </a:moveTo>
                <a:lnTo>
                  <a:pt x="84688" y="798096"/>
                </a:lnTo>
                <a:lnTo>
                  <a:pt x="45720" y="798096"/>
                </a:lnTo>
                <a:lnTo>
                  <a:pt x="45720" y="997984"/>
                </a:lnTo>
              </a:path>
            </a:pathLst>
          </a:custGeom>
          <a:noFill/>
          <a:ln>
            <a:noFill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39 - Ελεύθερη σχεδίαση"/>
          <p:cNvSpPr/>
          <p:nvPr/>
        </p:nvSpPr>
        <p:spPr>
          <a:xfrm>
            <a:off x="312057" y="306982"/>
            <a:ext cx="3590370" cy="1548250"/>
          </a:xfrm>
          <a:custGeom>
            <a:avLst/>
            <a:gdLst>
              <a:gd name="connsiteX0" fmla="*/ 0 w 3580189"/>
              <a:gd name="connsiteY0" fmla="*/ 0 h 1289488"/>
              <a:gd name="connsiteX1" fmla="*/ 3580189 w 3580189"/>
              <a:gd name="connsiteY1" fmla="*/ 0 h 1289488"/>
              <a:gd name="connsiteX2" fmla="*/ 3580189 w 3580189"/>
              <a:gd name="connsiteY2" fmla="*/ 1289488 h 1289488"/>
              <a:gd name="connsiteX3" fmla="*/ 0 w 3580189"/>
              <a:gd name="connsiteY3" fmla="*/ 1289488 h 1289488"/>
              <a:gd name="connsiteX4" fmla="*/ 0 w 3580189"/>
              <a:gd name="connsiteY4" fmla="*/ 0 h 128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0189" h="1289488">
                <a:moveTo>
                  <a:pt x="0" y="0"/>
                </a:moveTo>
                <a:lnTo>
                  <a:pt x="3580189" y="0"/>
                </a:lnTo>
                <a:lnTo>
                  <a:pt x="3580189" y="1289488"/>
                </a:lnTo>
                <a:lnTo>
                  <a:pt x="0" y="1289488"/>
                </a:lnTo>
                <a:lnTo>
                  <a:pt x="0" y="0"/>
                </a:lnTo>
                <a:close/>
              </a:path>
            </a:pathLst>
          </a:custGeom>
          <a:effectLst/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590" tIns="21590" rIns="21590" bIns="21590" spcCol="1270" anchor="ctr"/>
          <a:lstStyle/>
          <a:p>
            <a:pPr algn="ctr" defTabSz="1511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3200" b="1" spc="300" dirty="0">
                <a:latin typeface="Century Gothic" pitchFamily="34" charset="0"/>
              </a:rPr>
              <a:t>ΕΛ.ΙΔ.Ε.Κ</a:t>
            </a:r>
          </a:p>
          <a:p>
            <a:pPr algn="ctr" defTabSz="1511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b="1" spc="300" dirty="0">
                <a:latin typeface="Century Gothic" pitchFamily="34" charset="0"/>
              </a:rPr>
              <a:t>Ελληνικό Ίδρυμα</a:t>
            </a:r>
          </a:p>
          <a:p>
            <a:pPr algn="ctr" defTabSz="1511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b="1" spc="300" dirty="0">
                <a:latin typeface="Century Gothic" pitchFamily="34" charset="0"/>
              </a:rPr>
              <a:t> Έρευνας &amp; Καινοτομίας</a:t>
            </a:r>
            <a:endParaRPr lang="el-GR" b="1" spc="300" dirty="0">
              <a:latin typeface="Century Gothic" pitchFamily="34" charset="0"/>
            </a:endParaRPr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312058" y="2686050"/>
            <a:ext cx="3590369" cy="1329666"/>
          </a:xfrm>
          <a:custGeom>
            <a:avLst/>
            <a:gdLst>
              <a:gd name="connsiteX0" fmla="*/ 0 w 1963778"/>
              <a:gd name="connsiteY0" fmla="*/ 0 h 951848"/>
              <a:gd name="connsiteX1" fmla="*/ 1963778 w 1963778"/>
              <a:gd name="connsiteY1" fmla="*/ 0 h 951848"/>
              <a:gd name="connsiteX2" fmla="*/ 1963778 w 1963778"/>
              <a:gd name="connsiteY2" fmla="*/ 951848 h 951848"/>
              <a:gd name="connsiteX3" fmla="*/ 0 w 1963778"/>
              <a:gd name="connsiteY3" fmla="*/ 951848 h 951848"/>
              <a:gd name="connsiteX4" fmla="*/ 0 w 1963778"/>
              <a:gd name="connsiteY4" fmla="*/ 0 h 95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778" h="951848">
                <a:moveTo>
                  <a:pt x="0" y="0"/>
                </a:moveTo>
                <a:lnTo>
                  <a:pt x="1963778" y="0"/>
                </a:lnTo>
                <a:lnTo>
                  <a:pt x="1963778" y="951848"/>
                </a:lnTo>
                <a:lnTo>
                  <a:pt x="0" y="9518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effectLst/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30" tIns="11430" rIns="11430" bIns="11430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2000" b="1" dirty="0">
                <a:latin typeface="Century Gothic" pitchFamily="34" charset="0"/>
              </a:rPr>
              <a:t>Επιχορηγήσεις</a:t>
            </a: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2000" b="1" dirty="0">
                <a:latin typeface="Century Gothic" pitchFamily="34" charset="0"/>
              </a:rPr>
              <a:t>240 εκ. €</a:t>
            </a: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sz="2000" b="1" dirty="0">
                <a:latin typeface="Century Gothic" pitchFamily="34" charset="0"/>
              </a:rPr>
              <a:t>(2016-2018)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312058" y="4767408"/>
            <a:ext cx="3590369" cy="1861992"/>
          </a:xfrm>
          <a:custGeom>
            <a:avLst/>
            <a:gdLst>
              <a:gd name="connsiteX0" fmla="*/ 0 w 1163406"/>
              <a:gd name="connsiteY0" fmla="*/ 0 h 1196835"/>
              <a:gd name="connsiteX1" fmla="*/ 1163406 w 1163406"/>
              <a:gd name="connsiteY1" fmla="*/ 0 h 1196835"/>
              <a:gd name="connsiteX2" fmla="*/ 1163406 w 1163406"/>
              <a:gd name="connsiteY2" fmla="*/ 1196835 h 1196835"/>
              <a:gd name="connsiteX3" fmla="*/ 0 w 1163406"/>
              <a:gd name="connsiteY3" fmla="*/ 1196835 h 1196835"/>
              <a:gd name="connsiteX4" fmla="*/ 0 w 1163406"/>
              <a:gd name="connsiteY4" fmla="*/ 0 h 119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406" h="1196835">
                <a:moveTo>
                  <a:pt x="0" y="0"/>
                </a:moveTo>
                <a:lnTo>
                  <a:pt x="1163406" y="0"/>
                </a:lnTo>
                <a:lnTo>
                  <a:pt x="1163406" y="1196835"/>
                </a:lnTo>
                <a:lnTo>
                  <a:pt x="0" y="11968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effectLst/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890" tIns="8890" rIns="8890" bIns="8890" anchor="ctr"/>
          <a:lstStyle/>
          <a:p>
            <a:pPr marL="442913" defTabSz="622300">
              <a:buFont typeface="Arial" charset="0"/>
              <a:buChar char="•"/>
            </a:pPr>
            <a:r>
              <a:rPr lang="el-GR" b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 Υποψήφιοι Διδάκτορες/</a:t>
            </a:r>
          </a:p>
          <a:p>
            <a:pPr marL="442913" defTabSz="622300"/>
            <a:r>
              <a:rPr lang="el-GR" b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        Μεταδιδάκτορες</a:t>
            </a:r>
          </a:p>
          <a:p>
            <a:pPr marL="442913" algn="ctr" defTabSz="622300">
              <a:lnSpc>
                <a:spcPct val="15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l-GR" b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 Ερευνητικά Προγράμματα</a:t>
            </a:r>
          </a:p>
          <a:p>
            <a:pPr marL="442913" algn="ctr" defTabSz="62230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l-GR" b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 Εξοπλισμός / Υποδομές</a:t>
            </a:r>
          </a:p>
          <a:p>
            <a:pPr marL="442913" algn="ctr" defTabSz="62230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l-GR" b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 Επιστήμη στην Κοινωνία </a:t>
            </a:r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1446213" y="2058988"/>
            <a:ext cx="10461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5641975" y="2559050"/>
            <a:ext cx="3273425" cy="1755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Κριτήρια: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Θεματικά και γεωγραφικά ανεξάρτητα.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800" dirty="0">
              <a:solidFill>
                <a:schemeClr val="accent3">
                  <a:lumMod val="50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Επιδίωξη επιστημονικής Ποιότητας και Αριστείας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5638800" y="1117600"/>
            <a:ext cx="31877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Ωφελούμενοι: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Νέοι Επιστήμονες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Πανεπιστήμια, ΤΕΙ, ΕΚ</a:t>
            </a:r>
          </a:p>
        </p:txBody>
      </p:sp>
      <p:sp>
        <p:nvSpPr>
          <p:cNvPr id="50" name="Right Arrow 5"/>
          <p:cNvSpPr/>
          <p:nvPr/>
        </p:nvSpPr>
        <p:spPr>
          <a:xfrm>
            <a:off x="4800600" y="1028700"/>
            <a:ext cx="609600" cy="4953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ight Arrow 5"/>
          <p:cNvSpPr/>
          <p:nvPr/>
        </p:nvSpPr>
        <p:spPr>
          <a:xfrm>
            <a:off x="4800600" y="2476500"/>
            <a:ext cx="609600" cy="4953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5638800" y="4699000"/>
            <a:ext cx="3505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Διακυβέρνηση: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Ανεξάρτητη από την εκάστοτε πολιτική εξουσία </a:t>
            </a:r>
            <a:r>
              <a:rPr lang="el-G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  <a:cs typeface="+mn-cs"/>
              </a:rPr>
              <a:t>!</a:t>
            </a:r>
          </a:p>
        </p:txBody>
      </p:sp>
      <p:sp>
        <p:nvSpPr>
          <p:cNvPr id="61" name="Right Arrow 5"/>
          <p:cNvSpPr/>
          <p:nvPr/>
        </p:nvSpPr>
        <p:spPr>
          <a:xfrm>
            <a:off x="4876800" y="4686300"/>
            <a:ext cx="609600" cy="4953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19 - Βέλος προς τα κάτω"/>
          <p:cNvSpPr/>
          <p:nvPr/>
        </p:nvSpPr>
        <p:spPr>
          <a:xfrm>
            <a:off x="1446213" y="4165600"/>
            <a:ext cx="1046162" cy="473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2" grpId="0"/>
      <p:bldP spid="49" grpId="0"/>
      <p:bldP spid="50" grpId="0" animBg="1"/>
      <p:bldP spid="53" grpId="0" animBg="1"/>
      <p:bldP spid="54" grpId="0"/>
      <p:bldP spid="61" grpId="0" animBg="1"/>
      <p:bldP spid="2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119064"/>
            <a:ext cx="8534400" cy="838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5000" b="1" u="sng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Ε Λ Ι Δ Ε Κ</a:t>
            </a:r>
            <a:endParaRPr lang="el-GR" sz="5000" b="1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457200" y="5307013"/>
            <a:ext cx="8305800" cy="1246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Η ίδια η ακαδημαϊκή / ερευνητική κοινότητα διαμορφώνει από τα «κάτω» το ερευνητικό τοπίο της χώρας </a:t>
            </a:r>
            <a:endParaRPr lang="el-GR" sz="25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819400" y="3822700"/>
            <a:ext cx="53340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+mn-cs"/>
              </a:rPr>
              <a:t>1</a:t>
            </a:r>
            <a:r>
              <a:rPr lang="el-GR" sz="1300" b="1" baseline="300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+mn-cs"/>
              </a:rPr>
              <a:t>η</a:t>
            </a:r>
            <a:r>
              <a:rPr lang="el-GR" sz="13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+mn-cs"/>
              </a:rPr>
              <a:t> συνεδρίαση ΓΣ: 10 Φεβρουαρίου 2017</a:t>
            </a:r>
            <a:endParaRPr lang="el-GR" sz="13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1" name="30 - Στρογγυλεμένο ορθογώνιο"/>
          <p:cNvSpPr/>
          <p:nvPr/>
        </p:nvSpPr>
        <p:spPr>
          <a:xfrm>
            <a:off x="6096000" y="4114800"/>
            <a:ext cx="2971800" cy="993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700" b="1" u="sng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ΕΠΟΠΤΕΙΑ: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17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 Αν. Υπουργός Έρευνας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17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 ΓΓΕΤ</a:t>
            </a:r>
            <a:endParaRPr lang="el-GR" sz="17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3352800" y="873125"/>
            <a:ext cx="2819400" cy="995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Επιστημονικό Συμβούλιο </a:t>
            </a:r>
            <a:b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(9 μέλη)</a:t>
            </a:r>
            <a:endParaRPr lang="el-GR" sz="19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2819400" y="2657475"/>
            <a:ext cx="3429000" cy="11525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Γενική Συνέλευση ΑΕΙ/ΕΚ</a:t>
            </a:r>
            <a:b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(36 μέλη)</a:t>
            </a:r>
            <a:endParaRPr lang="el-GR" sz="19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6705600" y="2655888"/>
            <a:ext cx="2362200" cy="1154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9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Διοικητικές/ Οικονομικές  Υπηρεσίες </a:t>
            </a:r>
            <a:endParaRPr lang="el-GR" sz="19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39" name="38 - Ομάδα"/>
          <p:cNvGrpSpPr>
            <a:grpSpLocks/>
          </p:cNvGrpSpPr>
          <p:nvPr/>
        </p:nvGrpSpPr>
        <p:grpSpPr bwMode="auto">
          <a:xfrm>
            <a:off x="304800" y="873125"/>
            <a:ext cx="8458200" cy="995363"/>
            <a:chOff x="228600" y="873840"/>
            <a:chExt cx="8458200" cy="994495"/>
          </a:xfrm>
        </p:grpSpPr>
        <p:sp>
          <p:nvSpPr>
            <p:cNvPr id="11" name="10 - Στρογγυλεμένο ορθογώνιο"/>
            <p:cNvSpPr/>
            <p:nvPr/>
          </p:nvSpPr>
          <p:spPr>
            <a:xfrm>
              <a:off x="228600" y="873840"/>
              <a:ext cx="2209800" cy="99449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9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Συμβουλευτική Επιτροπή </a:t>
              </a:r>
              <a:br>
                <a:rPr lang="el-GR" sz="19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</a:br>
              <a:r>
                <a:rPr lang="el-GR" sz="19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(7 μέλη</a:t>
              </a:r>
              <a:r>
                <a:rPr lang="el-GR" sz="1900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)</a:t>
              </a:r>
              <a:endParaRPr lang="el-GR" sz="19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13" name="12 - Στρογγυλεμένο ορθογώνιο"/>
            <p:cNvSpPr/>
            <p:nvPr/>
          </p:nvSpPr>
          <p:spPr>
            <a:xfrm>
              <a:off x="6858000" y="972179"/>
              <a:ext cx="1828800" cy="64713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9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Διευθυντής</a:t>
              </a:r>
              <a:endParaRPr lang="el-GR" sz="19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16" name="Right Arrow 8"/>
            <p:cNvSpPr/>
            <p:nvPr/>
          </p:nvSpPr>
          <p:spPr>
            <a:xfrm>
              <a:off x="2590800" y="1143000"/>
              <a:ext cx="457200" cy="28841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ight Arrow 8"/>
            <p:cNvSpPr/>
            <p:nvPr/>
          </p:nvSpPr>
          <p:spPr>
            <a:xfrm rot="10800000">
              <a:off x="6172200" y="1173880"/>
              <a:ext cx="457200" cy="28841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Right Arrow 8"/>
          <p:cNvSpPr/>
          <p:nvPr/>
        </p:nvSpPr>
        <p:spPr>
          <a:xfrm rot="16200000">
            <a:off x="7632290" y="2045109"/>
            <a:ext cx="432619" cy="30480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31 - Βέλος επάνω-κάτω"/>
          <p:cNvSpPr/>
          <p:nvPr/>
        </p:nvSpPr>
        <p:spPr>
          <a:xfrm>
            <a:off x="4419600" y="2022732"/>
            <a:ext cx="381000" cy="568068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  <p:bldP spid="31" grpId="0" animBg="1"/>
      <p:bldP spid="12" grpId="1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l-GR" sz="3500" b="1" smtClean="0">
                <a:latin typeface="Century Gothic" pitchFamily="34" charset="0"/>
              </a:rPr>
              <a:t> Υποψήφιοι  Διδάκτορες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28600" y="685800"/>
            <a:ext cx="8915400" cy="877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 b="1">
                <a:latin typeface="Century Gothic" pitchFamily="34" charset="0"/>
              </a:rPr>
              <a:t> </a:t>
            </a:r>
            <a:r>
              <a:rPr lang="el-GR" sz="2000" b="1">
                <a:latin typeface="Century Gothic" pitchFamily="34" charset="0"/>
              </a:rPr>
              <a:t>1</a:t>
            </a:r>
            <a:r>
              <a:rPr lang="el-GR" sz="2000" b="1" baseline="30000">
                <a:latin typeface="Century Gothic" pitchFamily="34" charset="0"/>
              </a:rPr>
              <a:t>η</a:t>
            </a:r>
            <a:r>
              <a:rPr lang="el-GR" sz="2000" b="1">
                <a:latin typeface="Century Gothic" pitchFamily="34" charset="0"/>
              </a:rPr>
              <a:t> Προκήρυξη: </a:t>
            </a:r>
            <a:r>
              <a:rPr lang="el-GR" sz="2000">
                <a:latin typeface="Century Gothic" pitchFamily="34" charset="0"/>
              </a:rPr>
              <a:t>Νοέμβριος 2016 (8.5 m €) </a:t>
            </a:r>
            <a:r>
              <a:rPr lang="en-US" sz="2000">
                <a:latin typeface="Century Gothic" pitchFamily="34" charset="0"/>
              </a:rPr>
              <a:t>(</a:t>
            </a:r>
            <a:r>
              <a:rPr lang="el-GR" sz="2000" b="1">
                <a:latin typeface="Century Gothic" pitchFamily="34" charset="0"/>
              </a:rPr>
              <a:t>2</a:t>
            </a:r>
            <a:r>
              <a:rPr lang="el-GR" sz="2000" b="1" baseline="30000">
                <a:latin typeface="Century Gothic" pitchFamily="34" charset="0"/>
              </a:rPr>
              <a:t>η</a:t>
            </a:r>
            <a:r>
              <a:rPr lang="el-GR" sz="2000" b="1">
                <a:latin typeface="Century Gothic" pitchFamily="34" charset="0"/>
              </a:rPr>
              <a:t> Προκήρυξη: </a:t>
            </a:r>
            <a:r>
              <a:rPr lang="el-GR" sz="2000">
                <a:latin typeface="Century Gothic" pitchFamily="34" charset="0"/>
              </a:rPr>
              <a:t>Ιούνιος: 2017</a:t>
            </a:r>
            <a:r>
              <a:rPr lang="en-US" sz="2000">
                <a:latin typeface="Century Gothic" pitchFamily="34" charset="0"/>
              </a:rPr>
              <a:t>)</a:t>
            </a:r>
            <a:endParaRPr lang="el-GR" sz="2000">
              <a:latin typeface="Century Gothic" pitchFamily="34" charset="0"/>
            </a:endParaRPr>
          </a:p>
          <a:p>
            <a:r>
              <a:rPr lang="el-GR" sz="500" b="1">
                <a:latin typeface="Century Gothic" pitchFamily="34" charset="0"/>
              </a:rPr>
              <a:t>  </a:t>
            </a:r>
          </a:p>
          <a:p>
            <a:pPr>
              <a:buFont typeface="Arial" charset="0"/>
              <a:buChar char="•"/>
            </a:pPr>
            <a:r>
              <a:rPr lang="el-GR" sz="2600" b="1">
                <a:latin typeface="Century Gothic" pitchFamily="34" charset="0"/>
              </a:rPr>
              <a:t> </a:t>
            </a:r>
            <a:r>
              <a:rPr lang="el-GR" sz="2600" b="1">
                <a:solidFill>
                  <a:srgbClr val="953735"/>
                </a:solidFill>
                <a:latin typeface="Century Gothic" pitchFamily="34" charset="0"/>
              </a:rPr>
              <a:t>2</a:t>
            </a:r>
            <a:r>
              <a:rPr lang="en-US" sz="2600" b="1">
                <a:solidFill>
                  <a:srgbClr val="953735"/>
                </a:solidFill>
                <a:latin typeface="Century Gothic" pitchFamily="34" charset="0"/>
              </a:rPr>
              <a:t>.</a:t>
            </a:r>
            <a:r>
              <a:rPr lang="el-GR" sz="2600" b="1">
                <a:solidFill>
                  <a:srgbClr val="953735"/>
                </a:solidFill>
                <a:latin typeface="Century Gothic" pitchFamily="34" charset="0"/>
              </a:rPr>
              <a:t>114</a:t>
            </a:r>
            <a:r>
              <a:rPr lang="el-GR" sz="2500" b="1">
                <a:latin typeface="Century Gothic" pitchFamily="34" charset="0"/>
              </a:rPr>
              <a:t>  </a:t>
            </a:r>
            <a:r>
              <a:rPr lang="el-GR" sz="2500" b="1">
                <a:solidFill>
                  <a:srgbClr val="215968"/>
                </a:solidFill>
                <a:latin typeface="Century Gothic" pitchFamily="34" charset="0"/>
              </a:rPr>
              <a:t>Αιτήσεις</a:t>
            </a:r>
            <a:r>
              <a:rPr lang="en-US" sz="2500" b="1">
                <a:solidFill>
                  <a:srgbClr val="215968"/>
                </a:solidFill>
                <a:latin typeface="Century Gothic" pitchFamily="34" charset="0"/>
              </a:rPr>
              <a:t> </a:t>
            </a:r>
            <a:r>
              <a:rPr lang="el-GR" sz="2500" b="1">
                <a:latin typeface="Century Gothic" pitchFamily="34" charset="0"/>
              </a:rPr>
              <a:t>1</a:t>
            </a:r>
            <a:r>
              <a:rPr lang="el-GR" sz="2500" b="1" baseline="30000">
                <a:latin typeface="Century Gothic" pitchFamily="34" charset="0"/>
              </a:rPr>
              <a:t>ης</a:t>
            </a:r>
            <a:r>
              <a:rPr lang="el-GR" sz="2500" b="1">
                <a:latin typeface="Century Gothic" pitchFamily="34" charset="0"/>
              </a:rPr>
              <a:t> Προκήρυξης 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457200" y="4114800"/>
            <a:ext cx="822960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500" b="1">
                <a:latin typeface="Century Gothic" pitchFamily="34" charset="0"/>
              </a:rPr>
              <a:t>  </a:t>
            </a:r>
            <a:r>
              <a:rPr lang="el-GR" sz="2500" b="1">
                <a:solidFill>
                  <a:srgbClr val="215968"/>
                </a:solidFill>
                <a:latin typeface="Century Gothic" pitchFamily="34" charset="0"/>
              </a:rPr>
              <a:t>Διαδικασία Αξιολόγησης: </a:t>
            </a:r>
            <a:r>
              <a:rPr lang="el-GR" sz="2500">
                <a:solidFill>
                  <a:srgbClr val="215968"/>
                </a:solidFill>
                <a:latin typeface="Century Gothic" pitchFamily="34" charset="0"/>
              </a:rPr>
              <a:t>κτίσιμο </a:t>
            </a:r>
            <a:r>
              <a:rPr lang="el-GR" sz="2500">
                <a:solidFill>
                  <a:srgbClr val="953735"/>
                </a:solidFill>
                <a:latin typeface="Century Gothic" pitchFamily="34" charset="0"/>
              </a:rPr>
              <a:t>εμπιστοσύνης</a:t>
            </a:r>
            <a:r>
              <a:rPr lang="el-GR" sz="2500">
                <a:solidFill>
                  <a:srgbClr val="215968"/>
                </a:solidFill>
                <a:latin typeface="Century Gothic" pitchFamily="34" charset="0"/>
              </a:rPr>
              <a:t>,  </a:t>
            </a:r>
          </a:p>
          <a:p>
            <a:r>
              <a:rPr lang="el-GR" sz="2500">
                <a:solidFill>
                  <a:srgbClr val="215968"/>
                </a:solidFill>
                <a:latin typeface="Century Gothic" pitchFamily="34" charset="0"/>
              </a:rPr>
              <a:t>   διασφάλιση διαφάνειας </a:t>
            </a: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990600" y="1628140"/>
          <a:ext cx="7315201" cy="24866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43600"/>
                <a:gridCol w="1371601"/>
              </a:tblGrid>
              <a:tr h="70866"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2000" b="1" dirty="0">
                          <a:latin typeface="Century Gothic" pitchFamily="34" charset="0"/>
                        </a:rPr>
                        <a:t>Επιστημονική Περιοχή</a:t>
                      </a:r>
                      <a:endParaRPr lang="el-GR" sz="20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2000" b="1" u="none" strike="noStrike" dirty="0" smtClean="0">
                          <a:latin typeface="Century Gothic" pitchFamily="34" charset="0"/>
                        </a:rPr>
                        <a:t>Αιτήσεις</a:t>
                      </a:r>
                      <a:r>
                        <a:rPr lang="el-GR" sz="2000" b="1" u="none" dirty="0" smtClean="0">
                          <a:latin typeface="Century Gothic" pitchFamily="34" charset="0"/>
                        </a:rPr>
                        <a:t> </a:t>
                      </a:r>
                      <a:endParaRPr lang="el-GR" sz="2000" b="1" i="0" u="none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5240" marR="15240"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b="1" dirty="0">
                          <a:latin typeface="Century Gothic" pitchFamily="34" charset="0"/>
                        </a:rPr>
                        <a:t>Α</a:t>
                      </a:r>
                      <a:r>
                        <a:rPr lang="el-GR" sz="1800" b="1" dirty="0" smtClean="0">
                          <a:latin typeface="Century Gothic" pitchFamily="34" charset="0"/>
                        </a:rPr>
                        <a:t>.  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Φυσικές Επιστήμες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dirty="0">
                          <a:latin typeface="Century Gothic" pitchFamily="34" charset="0"/>
                        </a:rPr>
                        <a:t>475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</a:tr>
              <a:tr h="0">
                <a:tc>
                  <a:txBody>
                    <a:bodyPr/>
                    <a:lstStyle/>
                    <a:p>
                      <a:pPr marL="15240" marR="15240"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b="1" dirty="0">
                          <a:latin typeface="Century Gothic" pitchFamily="34" charset="0"/>
                        </a:rPr>
                        <a:t>Β.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l-GR" sz="1800" dirty="0" smtClean="0">
                          <a:latin typeface="Century Gothic" pitchFamily="34" charset="0"/>
                        </a:rPr>
                        <a:t> Επιστήμες 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Μηχανικού και Τεχνολογικές Επιστήμες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dirty="0">
                          <a:latin typeface="Century Gothic" pitchFamily="34" charset="0"/>
                        </a:rPr>
                        <a:t>534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</a:tr>
              <a:tr h="0">
                <a:tc>
                  <a:txBody>
                    <a:bodyPr/>
                    <a:lstStyle/>
                    <a:p>
                      <a:pPr marL="15240" marR="15240"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b="1" dirty="0">
                          <a:latin typeface="Century Gothic" pitchFamily="34" charset="0"/>
                        </a:rPr>
                        <a:t>Γ. </a:t>
                      </a:r>
                      <a:r>
                        <a:rPr lang="el-GR" sz="18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l-GR" sz="1800" dirty="0" smtClean="0">
                          <a:latin typeface="Century Gothic" pitchFamily="34" charset="0"/>
                        </a:rPr>
                        <a:t>Επιστήμες 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Ζωής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dirty="0">
                          <a:latin typeface="Century Gothic" pitchFamily="34" charset="0"/>
                        </a:rPr>
                        <a:t>455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</a:tr>
              <a:tr h="0">
                <a:tc>
                  <a:txBody>
                    <a:bodyPr/>
                    <a:lstStyle/>
                    <a:p>
                      <a:pPr marL="15240" marR="15240"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b="1" dirty="0">
                          <a:latin typeface="Century Gothic" pitchFamily="34" charset="0"/>
                        </a:rPr>
                        <a:t>Δ</a:t>
                      </a:r>
                      <a:r>
                        <a:rPr lang="el-GR" sz="1800" b="1" dirty="0" smtClean="0">
                          <a:latin typeface="Century Gothic" pitchFamily="34" charset="0"/>
                        </a:rPr>
                        <a:t>. </a:t>
                      </a:r>
                      <a:r>
                        <a:rPr lang="el-GR" sz="18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Κοινωνικές Επιστήμες, Ανθρωπιστικές Επιστήμες </a:t>
                      </a:r>
                      <a:r>
                        <a:rPr lang="el-GR" sz="1800" dirty="0" smtClean="0">
                          <a:latin typeface="Century Gothic" pitchFamily="34" charset="0"/>
                        </a:rPr>
                        <a:t> </a:t>
                      </a:r>
                    </a:p>
                    <a:p>
                      <a:pPr marL="15240" marR="15240"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dirty="0" smtClean="0">
                          <a:latin typeface="Century Gothic" pitchFamily="34" charset="0"/>
                        </a:rPr>
                        <a:t>      και </a:t>
                      </a:r>
                      <a:r>
                        <a:rPr lang="el-GR" sz="1800" dirty="0">
                          <a:latin typeface="Century Gothic" pitchFamily="34" charset="0"/>
                        </a:rPr>
                        <a:t>Τέχνες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1800" dirty="0">
                          <a:latin typeface="Century Gothic" pitchFamily="34" charset="0"/>
                        </a:rPr>
                        <a:t>650</a:t>
                      </a:r>
                      <a:endParaRPr lang="el-GR" sz="18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</a:tr>
              <a:tr h="0">
                <a:tc>
                  <a:txBody>
                    <a:bodyPr/>
                    <a:lstStyle/>
                    <a:p>
                      <a:pPr marL="15240" marR="15240" algn="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2000" b="1" dirty="0">
                          <a:latin typeface="Century Gothic" pitchFamily="34" charset="0"/>
                        </a:rPr>
                        <a:t>Σύνολο</a:t>
                      </a:r>
                      <a:endParaRPr lang="el-GR" sz="20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  <a:tc>
                  <a:txBody>
                    <a:bodyPr/>
                    <a:lstStyle/>
                    <a:p>
                      <a:pPr marL="15240" marR="15240" algn="ctr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l-GR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.</a:t>
                      </a:r>
                      <a:r>
                        <a:rPr lang="el-GR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114</a:t>
                      </a:r>
                      <a:endParaRPr lang="el-GR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76200" marR="76200" marT="15240" marB="15240"/>
                </a:tc>
              </a:tr>
            </a:tbl>
          </a:graphicData>
        </a:graphic>
      </p:graphicFrame>
      <p:sp>
        <p:nvSpPr>
          <p:cNvPr id="9" name="8 - TextBox"/>
          <p:cNvSpPr txBox="1">
            <a:spLocks noChangeArrowheads="1"/>
          </p:cNvSpPr>
          <p:nvPr/>
        </p:nvSpPr>
        <p:spPr bwMode="auto">
          <a:xfrm>
            <a:off x="990600" y="4953000"/>
            <a:ext cx="7696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l-GR" sz="2500">
                <a:latin typeface="Century Gothic" pitchFamily="34" charset="0"/>
              </a:rPr>
              <a:t>  </a:t>
            </a:r>
            <a:r>
              <a:rPr lang="el-GR" sz="2500" b="1">
                <a:latin typeface="Century Gothic" pitchFamily="34" charset="0"/>
              </a:rPr>
              <a:t>Κριτήρια:</a:t>
            </a:r>
            <a:r>
              <a:rPr lang="el-GR" sz="2500">
                <a:latin typeface="Century Gothic" pitchFamily="34" charset="0"/>
              </a:rPr>
              <a:t> Ακαδημαϊκές επιδόσεις, επιστημονική </a:t>
            </a:r>
          </a:p>
          <a:p>
            <a:r>
              <a:rPr lang="el-GR" sz="2500">
                <a:latin typeface="Century Gothic" pitchFamily="34" charset="0"/>
              </a:rPr>
              <a:t>   προσωπικότητα ΥΔ </a:t>
            </a:r>
          </a:p>
          <a:p>
            <a:pPr>
              <a:buFontTx/>
              <a:buChar char="-"/>
            </a:pPr>
            <a:r>
              <a:rPr lang="el-GR" sz="2500" b="1">
                <a:latin typeface="Century Gothic" pitchFamily="34" charset="0"/>
              </a:rPr>
              <a:t>  Αξιολόγηση: </a:t>
            </a:r>
            <a:r>
              <a:rPr lang="el-GR" sz="2500">
                <a:latin typeface="Century Gothic" pitchFamily="34" charset="0"/>
              </a:rPr>
              <a:t>Φάση 1</a:t>
            </a:r>
            <a:r>
              <a:rPr lang="el-GR" sz="2500" baseline="30000">
                <a:latin typeface="Century Gothic" pitchFamily="34" charset="0"/>
              </a:rPr>
              <a:t>η</a:t>
            </a:r>
            <a:r>
              <a:rPr lang="el-GR" sz="2500">
                <a:latin typeface="Century Gothic" pitchFamily="34" charset="0"/>
              </a:rPr>
              <a:t>: εξ’ αποστάσεως με   </a:t>
            </a:r>
          </a:p>
          <a:p>
            <a:r>
              <a:rPr lang="el-GR" sz="2500">
                <a:latin typeface="Century Gothic" pitchFamily="34" charset="0"/>
              </a:rPr>
              <a:t>   τυχαία επιλογή κριτών, Φάση 2</a:t>
            </a:r>
            <a:r>
              <a:rPr lang="el-GR" sz="2500" baseline="30000">
                <a:latin typeface="Century Gothic" pitchFamily="34" charset="0"/>
              </a:rPr>
              <a:t>η</a:t>
            </a:r>
            <a:r>
              <a:rPr lang="el-GR" sz="2500">
                <a:latin typeface="Century Gothic" pitchFamily="34" charset="0"/>
              </a:rPr>
              <a:t>: από επιτροπές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l-GR" sz="3500" b="1" smtClean="0">
                <a:latin typeface="Century Gothic" pitchFamily="34" charset="0"/>
              </a:rPr>
              <a:t>Ερευνητικά Έργα για Μεταδιδάκτορες</a:t>
            </a:r>
            <a:endParaRPr lang="el-GR" sz="2500" smtClean="0">
              <a:latin typeface="Century Gothic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09600" y="1350963"/>
            <a:ext cx="7543800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500" b="1">
                <a:solidFill>
                  <a:srgbClr val="215968"/>
                </a:solidFill>
                <a:latin typeface="Century Gothic" pitchFamily="34" charset="0"/>
              </a:rPr>
              <a:t>   Ειδικά χαρακτηριστικά της Προκήρυξης </a:t>
            </a:r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919163" y="1884363"/>
            <a:ext cx="7772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>
                <a:latin typeface="Century Gothic" pitchFamily="34" charset="0"/>
              </a:rPr>
              <a:t>-   Επιστημονικοί Υπεύθυνοι  (ΕΥ) οι ίδιοι οι ΜΕ  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919163" y="2746375"/>
            <a:ext cx="8305800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Διεπιστημονικές Προτάσεις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    350.000 €   </a:t>
            </a:r>
            <a:r>
              <a:rPr lang="el-GR" sz="25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(για συνεργασία μεταξύ 2 ΜΕ)</a:t>
            </a:r>
            <a:r>
              <a:rPr lang="el-GR" sz="25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    450.000 €   </a:t>
            </a:r>
            <a:r>
              <a:rPr lang="el-GR" sz="25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(για συνεργασία μεταξύ 3 ΜΕ) 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533400" y="4170363"/>
            <a:ext cx="6629400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Διαδικασία  Αξιολόγησης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928688" y="2286000"/>
            <a:ext cx="678180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-   Δαπάνη /Πρόταση </a:t>
            </a:r>
            <a:r>
              <a:rPr lang="el-GR" sz="25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200.000 €</a:t>
            </a:r>
          </a:p>
        </p:txBody>
      </p:sp>
      <p:sp>
        <p:nvSpPr>
          <p:cNvPr id="9" name="8 - TextBox"/>
          <p:cNvSpPr txBox="1">
            <a:spLocks noChangeArrowheads="1"/>
          </p:cNvSpPr>
          <p:nvPr/>
        </p:nvSpPr>
        <p:spPr bwMode="auto">
          <a:xfrm>
            <a:off x="685800" y="4724400"/>
            <a:ext cx="82248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l-GR" sz="2500">
                <a:latin typeface="Century Gothic" pitchFamily="34" charset="0"/>
              </a:rPr>
              <a:t>  </a:t>
            </a:r>
            <a:r>
              <a:rPr lang="en-US" sz="2500">
                <a:latin typeface="Century Gothic" pitchFamily="34" charset="0"/>
              </a:rPr>
              <a:t> </a:t>
            </a:r>
            <a:r>
              <a:rPr lang="el-GR" sz="2500">
                <a:latin typeface="Century Gothic" pitchFamily="34" charset="0"/>
              </a:rPr>
              <a:t>Κριτήρια Ποιότητας και Αριστείας της Ερευνητικής </a:t>
            </a:r>
          </a:p>
          <a:p>
            <a:r>
              <a:rPr lang="el-GR" sz="2500">
                <a:latin typeface="Century Gothic" pitchFamily="34" charset="0"/>
              </a:rPr>
              <a:t>    Πρότασης του/της ΜΕ </a:t>
            </a:r>
            <a:endParaRPr lang="en-US" sz="2500">
              <a:latin typeface="Century Gothic" pitchFamily="34" charset="0"/>
            </a:endParaRPr>
          </a:p>
        </p:txBody>
      </p:sp>
      <p:sp>
        <p:nvSpPr>
          <p:cNvPr id="12" name="11 - TextBox"/>
          <p:cNvSpPr txBox="1">
            <a:spLocks noChangeArrowheads="1"/>
          </p:cNvSpPr>
          <p:nvPr/>
        </p:nvSpPr>
        <p:spPr bwMode="auto">
          <a:xfrm>
            <a:off x="685800" y="5715000"/>
            <a:ext cx="8458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l-GR" sz="2500" b="1">
                <a:latin typeface="Century Gothic" pitchFamily="34" charset="0"/>
              </a:rPr>
              <a:t>  Αξιολόγηση:</a:t>
            </a:r>
            <a:r>
              <a:rPr lang="el-GR" sz="2500">
                <a:latin typeface="Century Gothic" pitchFamily="34" charset="0"/>
              </a:rPr>
              <a:t>Φάση 1</a:t>
            </a:r>
            <a:r>
              <a:rPr lang="el-GR" sz="2500" baseline="30000">
                <a:latin typeface="Century Gothic" pitchFamily="34" charset="0"/>
              </a:rPr>
              <a:t>η</a:t>
            </a:r>
            <a:r>
              <a:rPr lang="el-GR" sz="2500">
                <a:latin typeface="Century Gothic" pitchFamily="34" charset="0"/>
              </a:rPr>
              <a:t>: από ειδικούς εξ’ αποστάσεως  </a:t>
            </a:r>
          </a:p>
          <a:p>
            <a:r>
              <a:rPr lang="el-GR" sz="2500">
                <a:latin typeface="Century Gothic" pitchFamily="34" charset="0"/>
              </a:rPr>
              <a:t>    , Φάση 2</a:t>
            </a:r>
            <a:r>
              <a:rPr lang="el-GR" sz="2500" baseline="30000">
                <a:latin typeface="Century Gothic" pitchFamily="34" charset="0"/>
              </a:rPr>
              <a:t>η</a:t>
            </a:r>
            <a:r>
              <a:rPr lang="el-GR" sz="2500">
                <a:latin typeface="Century Gothic" pitchFamily="34" charset="0"/>
              </a:rPr>
              <a:t>: από επιτροπές </a:t>
            </a:r>
          </a:p>
        </p:txBody>
      </p:sp>
      <p:sp>
        <p:nvSpPr>
          <p:cNvPr id="10" name="9 - TextBox"/>
          <p:cNvSpPr txBox="1">
            <a:spLocks noChangeArrowheads="1"/>
          </p:cNvSpPr>
          <p:nvPr/>
        </p:nvSpPr>
        <p:spPr bwMode="auto">
          <a:xfrm>
            <a:off x="533400" y="838200"/>
            <a:ext cx="6629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 b="1">
                <a:latin typeface="Century Gothic" pitchFamily="34" charset="0"/>
              </a:rPr>
              <a:t>1</a:t>
            </a:r>
            <a:r>
              <a:rPr lang="el-GR" sz="2500" b="1" baseline="30000">
                <a:latin typeface="Century Gothic" pitchFamily="34" charset="0"/>
              </a:rPr>
              <a:t>η</a:t>
            </a:r>
            <a:r>
              <a:rPr lang="el-GR" sz="2500" b="1">
                <a:latin typeface="Century Gothic" pitchFamily="34" charset="0"/>
              </a:rPr>
              <a:t> Προκήρυξη: </a:t>
            </a:r>
            <a:r>
              <a:rPr lang="el-GR" sz="2500">
                <a:latin typeface="Century Gothic" pitchFamily="34" charset="0"/>
              </a:rPr>
              <a:t>Δεκέμβριος 2016 (9 m €)</a:t>
            </a:r>
            <a:endParaRPr lang="el-GR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Τίτλος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000" b="1">
                <a:latin typeface="Century Gothic" pitchFamily="34" charset="0"/>
              </a:rPr>
              <a:t>Ερευνητικά Έργα για μέλη ΔΕΠ/ Ερευνητές </a:t>
            </a:r>
            <a:endParaRPr lang="el-GR" sz="2100">
              <a:latin typeface="Century Gothic" pitchFamily="34" charset="0"/>
            </a:endParaRPr>
          </a:p>
        </p:txBody>
      </p:sp>
      <p:sp>
        <p:nvSpPr>
          <p:cNvPr id="4" name="3 - TextBox"/>
          <p:cNvSpPr txBox="1">
            <a:spLocks noChangeArrowheads="1"/>
          </p:cNvSpPr>
          <p:nvPr/>
        </p:nvSpPr>
        <p:spPr bwMode="auto">
          <a:xfrm>
            <a:off x="304800" y="1122363"/>
            <a:ext cx="86106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 b="1" u="sng">
                <a:latin typeface="Century Gothic" pitchFamily="34" charset="0"/>
              </a:rPr>
              <a:t>1</a:t>
            </a:r>
            <a:r>
              <a:rPr lang="el-GR" sz="2500" b="1" u="sng" baseline="30000">
                <a:latin typeface="Century Gothic" pitchFamily="34" charset="0"/>
              </a:rPr>
              <a:t>η</a:t>
            </a:r>
            <a:r>
              <a:rPr lang="el-GR" sz="2500" b="1" u="sng">
                <a:latin typeface="Century Gothic" pitchFamily="34" charset="0"/>
              </a:rPr>
              <a:t> Προκήρυξη (από ΕΣ του ΕΛΙΔΕΚ</a:t>
            </a:r>
            <a:r>
              <a:rPr lang="el-GR" sz="2500" b="1">
                <a:latin typeface="Century Gothic" pitchFamily="34" charset="0"/>
              </a:rPr>
              <a:t>): </a:t>
            </a:r>
            <a:r>
              <a:rPr lang="el-GR" sz="2500">
                <a:latin typeface="Century Gothic" pitchFamily="34" charset="0"/>
              </a:rPr>
              <a:t>Απρίλιος 2017</a:t>
            </a:r>
            <a:endParaRPr lang="el-GR" sz="2500">
              <a:latin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28600" y="1728788"/>
            <a:ext cx="84582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Ερευνητικά Έργα για Α και Β Βαθμίδες (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~10 εκ. €)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Ερευνητικά Έργα για Γ και Δ Βαθμίδες (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~10 εκ. €)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28600" y="2566988"/>
            <a:ext cx="89154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250.000 €</a:t>
            </a:r>
            <a:r>
              <a:rPr lang="el-GR" sz="2500" b="1" dirty="0">
                <a:latin typeface="Century Gothic" pitchFamily="34" charset="0"/>
                <a:cs typeface="+mn-cs"/>
              </a:rPr>
              <a:t> </a:t>
            </a:r>
            <a:r>
              <a:rPr lang="el-GR" sz="2500" dirty="0">
                <a:latin typeface="Century Gothic" pitchFamily="34" charset="0"/>
                <a:cs typeface="+mn-cs"/>
              </a:rPr>
              <a:t>(</a:t>
            </a:r>
            <a:r>
              <a:rPr lang="en-US" sz="2500" dirty="0">
                <a:latin typeface="Century Gothic" pitchFamily="34" charset="0"/>
                <a:cs typeface="+mn-cs"/>
              </a:rPr>
              <a:t>max</a:t>
            </a:r>
            <a:r>
              <a:rPr lang="el-GR" sz="2500" dirty="0">
                <a:latin typeface="Century Gothic" pitchFamily="34" charset="0"/>
                <a:cs typeface="+mn-cs"/>
              </a:rPr>
              <a:t>)</a:t>
            </a:r>
            <a:r>
              <a:rPr lang="en-US" sz="2500" dirty="0">
                <a:latin typeface="Century Gothic" pitchFamily="34" charset="0"/>
                <a:cs typeface="+mn-cs"/>
              </a:rPr>
              <a:t>,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500.000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 €</a:t>
            </a:r>
            <a:r>
              <a:rPr lang="en-US" sz="2500" b="1" dirty="0">
                <a:latin typeface="Century Gothic" pitchFamily="34" charset="0"/>
                <a:cs typeface="+mn-cs"/>
              </a:rPr>
              <a:t> </a:t>
            </a:r>
            <a:r>
              <a:rPr lang="en-US" sz="2500" dirty="0">
                <a:latin typeface="Century Gothic" pitchFamily="34" charset="0"/>
                <a:cs typeface="+mn-cs"/>
              </a:rPr>
              <a:t>(max) </a:t>
            </a:r>
            <a:r>
              <a:rPr lang="el-GR" sz="2500" dirty="0">
                <a:latin typeface="Century Gothic" pitchFamily="34" charset="0"/>
                <a:cs typeface="+mn-cs"/>
              </a:rPr>
              <a:t>για τις διεπιστημονικές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προτάσεις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304800" y="3786188"/>
            <a:ext cx="86106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500" b="1" u="sng">
                <a:latin typeface="Century Gothic" pitchFamily="34" charset="0"/>
              </a:rPr>
              <a:t>1</a:t>
            </a:r>
            <a:r>
              <a:rPr lang="el-GR" sz="2500" b="1" u="sng" baseline="30000">
                <a:latin typeface="Century Gothic" pitchFamily="34" charset="0"/>
              </a:rPr>
              <a:t>η</a:t>
            </a:r>
            <a:r>
              <a:rPr lang="el-GR" sz="2500" b="1" u="sng">
                <a:latin typeface="Century Gothic" pitchFamily="34" charset="0"/>
              </a:rPr>
              <a:t> Προκήρυξη (για επιστημονικό εξοπλισμό μεγάλης αξίας</a:t>
            </a:r>
            <a:r>
              <a:rPr lang="el-GR" sz="2500" b="1">
                <a:latin typeface="Century Gothic" pitchFamily="34" charset="0"/>
              </a:rPr>
              <a:t>): </a:t>
            </a:r>
            <a:r>
              <a:rPr lang="el-GR" sz="2500">
                <a:latin typeface="Century Gothic" pitchFamily="34" charset="0"/>
              </a:rPr>
              <a:t>Ιούνιος 2017</a:t>
            </a:r>
            <a:r>
              <a:rPr lang="el-GR" sz="2500" b="1">
                <a:solidFill>
                  <a:srgbClr val="31859C"/>
                </a:solidFill>
                <a:latin typeface="Century Gothic" pitchFamily="34" charset="0"/>
              </a:rPr>
              <a:t> (~20εκ. €)</a:t>
            </a:r>
            <a:endParaRPr lang="el-GR" sz="2500">
              <a:latin typeface="Calibri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04800" y="4856163"/>
            <a:ext cx="8915400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Εξοπλισμός αξίας &gt; 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200.000 €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600" y="304800"/>
            <a:ext cx="8915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atin typeface="Century Gothic" pitchFamily="34" charset="0"/>
                <a:cs typeface="+mn-cs"/>
              </a:rPr>
              <a:t>Η μόρφωση και η Γνώση που παράγονται από την Παιδεία και την Έρευνα ως </a:t>
            </a:r>
            <a:r>
              <a:rPr lang="el-GR" sz="3200" b="1" dirty="0" err="1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αυταξίες</a:t>
            </a:r>
            <a:r>
              <a:rPr lang="el-GR" sz="32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b="1" dirty="0">
              <a:latin typeface="Century Gothic" pitchFamily="34" charset="0"/>
              <a:cs typeface="+mn-cs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742950" y="2133600"/>
            <a:ext cx="82296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Λειτουργούν ως ανάχωμα </a:t>
            </a:r>
            <a:r>
              <a:rPr lang="en-US" sz="2500" dirty="0">
                <a:latin typeface="Century Gothic" pitchFamily="34" charset="0"/>
                <a:cs typeface="+mn-cs"/>
              </a:rPr>
              <a:t> </a:t>
            </a:r>
            <a:r>
              <a:rPr lang="el-GR" sz="2500" dirty="0">
                <a:latin typeface="Century Gothic" pitchFamily="34" charset="0"/>
                <a:cs typeface="+mn-cs"/>
              </a:rPr>
              <a:t>και βοηθούν την </a:t>
            </a:r>
            <a:endParaRPr lang="en-US" sz="2500" dirty="0"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latin typeface="Century Gothic" pitchFamily="34" charset="0"/>
                <a:cs typeface="+mn-cs"/>
              </a:rPr>
              <a:t>      </a:t>
            </a:r>
            <a:r>
              <a:rPr lang="el-GR" sz="2500" dirty="0">
                <a:latin typeface="Century Gothic" pitchFamily="34" charset="0"/>
                <a:cs typeface="+mn-cs"/>
              </a:rPr>
              <a:t>Κοινωνία να σταθεί όρθια διευρύνοντας τους </a:t>
            </a:r>
            <a:endParaRPr lang="en-US" sz="2500" dirty="0"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      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πνευματικούς της ορίζοντες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85800" y="3810000"/>
            <a:ext cx="86868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 Συντελούν στην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 Ανάπτυξη </a:t>
            </a:r>
            <a:r>
              <a:rPr lang="el-GR" sz="2500" dirty="0">
                <a:latin typeface="Century Gothic" pitchFamily="34" charset="0"/>
                <a:cs typeface="+mn-cs"/>
              </a:rPr>
              <a:t>και 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Παραγωγική</a:t>
            </a:r>
            <a:r>
              <a:rPr lang="el-GR" sz="2500" dirty="0">
                <a:latin typeface="Century Gothic" pitchFamily="34" charset="0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  <a:cs typeface="+mn-cs"/>
              </a:rPr>
              <a:t>       ανασυγκρότηση </a:t>
            </a:r>
            <a:r>
              <a:rPr lang="el-GR" sz="2500" dirty="0">
                <a:latin typeface="Century Gothic" pitchFamily="34" charset="0"/>
                <a:cs typeface="+mn-cs"/>
              </a:rPr>
              <a:t>με την διαμόρφωση της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latin typeface="Century Gothic" pitchFamily="34" charset="0"/>
                <a:cs typeface="+mn-cs"/>
              </a:rPr>
              <a:t>       Οικονομίας της Γνώσης.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Τίτλος"/>
          <p:cNvSpPr txBox="1">
            <a:spLocks/>
          </p:cNvSpPr>
          <p:nvPr/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l-GR" sz="3500" b="1">
                <a:latin typeface="Century Gothic" pitchFamily="34" charset="0"/>
              </a:rPr>
              <a:t>Η Επιστήμη στην Κοινωνία </a:t>
            </a:r>
            <a:endParaRPr lang="el-GR" sz="2500">
              <a:latin typeface="Century Gothic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28600" y="2362200"/>
            <a:ext cx="883920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500" b="1" u="sng">
                <a:latin typeface="Century Gothic" pitchFamily="34" charset="0"/>
              </a:rPr>
              <a:t>1</a:t>
            </a:r>
            <a:r>
              <a:rPr lang="el-GR" sz="2500" b="1" u="sng" baseline="30000">
                <a:latin typeface="Century Gothic" pitchFamily="34" charset="0"/>
              </a:rPr>
              <a:t>η</a:t>
            </a:r>
            <a:r>
              <a:rPr lang="el-GR" sz="2500" b="1" u="sng">
                <a:latin typeface="Century Gothic" pitchFamily="34" charset="0"/>
              </a:rPr>
              <a:t> Προκήρυξη (από ΕΣ του ΕΛΙΔΕΚ</a:t>
            </a:r>
            <a:r>
              <a:rPr lang="el-GR" sz="2500" b="1">
                <a:latin typeface="Century Gothic" pitchFamily="34" charset="0"/>
              </a:rPr>
              <a:t>): </a:t>
            </a:r>
            <a:r>
              <a:rPr lang="el-GR" sz="2500">
                <a:latin typeface="Century Gothic" pitchFamily="34" charset="0"/>
              </a:rPr>
              <a:t>Ιούνιος 2017 </a:t>
            </a:r>
            <a:r>
              <a:rPr lang="el-GR" sz="2500" b="1">
                <a:solidFill>
                  <a:srgbClr val="31859C"/>
                </a:solidFill>
                <a:latin typeface="Century Gothic" pitchFamily="34" charset="0"/>
              </a:rPr>
              <a:t>(5 εκ.€)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1066800" y="1316038"/>
            <a:ext cx="7086600" cy="56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3100" b="1">
                <a:solidFill>
                  <a:srgbClr val="31859C"/>
                </a:solidFill>
                <a:latin typeface="Century Gothic" pitchFamily="34" charset="0"/>
              </a:rPr>
              <a:t>« Ημέρες Έρευνας και Παιδείας »</a:t>
            </a:r>
          </a:p>
        </p:txBody>
      </p:sp>
      <p:sp>
        <p:nvSpPr>
          <p:cNvPr id="13" name="12 - TextBox"/>
          <p:cNvSpPr txBox="1">
            <a:spLocks noChangeArrowheads="1"/>
          </p:cNvSpPr>
          <p:nvPr/>
        </p:nvSpPr>
        <p:spPr bwMode="auto">
          <a:xfrm>
            <a:off x="533400" y="3429000"/>
            <a:ext cx="86106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500">
                <a:latin typeface="Century Gothic" pitchFamily="34" charset="0"/>
              </a:rPr>
              <a:t>Στήριξη δράσεων (εκθέσεις, ημερίδες, εκδόσεις κ.α.) για την προβολή εκπαιδευτικών /ερευνητικών δραστηριοτήτων ΑΕΙ/ΕΚ</a:t>
            </a:r>
            <a:endParaRPr lang="el-GR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b="1" smtClean="0">
                <a:latin typeface="Century Gothic" pitchFamily="34" charset="0"/>
              </a:rPr>
              <a:t>Οι δράσεις του ΕΛΙΔΕΚ:</a:t>
            </a: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609600" y="16002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solidFill>
                  <a:srgbClr val="000000"/>
                </a:solidFill>
                <a:latin typeface="Century Gothic" pitchFamily="34" charset="0"/>
              </a:rPr>
              <a:t>Συνολικά οι δράσεις του </a:t>
            </a:r>
            <a:r>
              <a:rPr lang="el-GR" sz="2400" b="1">
                <a:solidFill>
                  <a:srgbClr val="31859C"/>
                </a:solidFill>
                <a:latin typeface="Century Gothic" pitchFamily="34" charset="0"/>
              </a:rPr>
              <a:t>ΕΛΙΔΕΚ</a:t>
            </a:r>
            <a:r>
              <a:rPr lang="el-GR" sz="2400">
                <a:solidFill>
                  <a:srgbClr val="000000"/>
                </a:solidFill>
                <a:latin typeface="Century Gothic" pitchFamily="34" charset="0"/>
              </a:rPr>
              <a:t> αναμένεται να υποστηρίξουν για τα επόμενα 3 χρόνια περισσότερους από 4000 νέους επιστήμονες με </a:t>
            </a:r>
            <a:r>
              <a:rPr lang="el-GR" sz="2400" b="1">
                <a:solidFill>
                  <a:srgbClr val="31859C"/>
                </a:solidFill>
                <a:latin typeface="Century Gothic" pitchFamily="34" charset="0"/>
              </a:rPr>
              <a:t>ελκυστικές συνθήκες </a:t>
            </a:r>
            <a:r>
              <a:rPr lang="el-GR" sz="2400">
                <a:solidFill>
                  <a:srgbClr val="000000"/>
                </a:solidFill>
                <a:latin typeface="Century Gothic" pitchFamily="34" charset="0"/>
              </a:rPr>
              <a:t>για τη διεξαγωγή ερευνητικού έργου</a:t>
            </a:r>
            <a:r>
              <a:rPr lang="el-GR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l-GR" u="sng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09600" y="3962400"/>
            <a:ext cx="7848600" cy="1570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l-GR" sz="2400" b="1">
                <a:solidFill>
                  <a:srgbClr val="31859C"/>
                </a:solidFill>
                <a:latin typeface="Century Gothic" pitchFamily="34" charset="0"/>
                <a:cs typeface="Arial" charset="0"/>
              </a:rPr>
              <a:t>Οι δράσεις αυτές, μαζί με άλλες πρωτοβουλίες του ΥΠΠΕΘ, αναμένεται να αποτελέσουν ένα πρώτο ισχυρό αντίδοτο στο κύμα φυγής νέων επιστημόνων στο εξωτερικό!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612313" cy="692150"/>
          </a:xfrm>
        </p:spPr>
        <p:txBody>
          <a:bodyPr/>
          <a:lstStyle/>
          <a:p>
            <a:pPr algn="l"/>
            <a:r>
              <a:rPr lang="el-GR" sz="2800" b="1" smtClean="0">
                <a:latin typeface="Century Gothic" pitchFamily="34" charset="0"/>
              </a:rPr>
              <a:t>   Ανάπτυξη και Οικονομία της Γνώσης</a:t>
            </a:r>
            <a:endParaRPr lang="el-GR" sz="3000" b="1" smtClean="0">
              <a:latin typeface="Century Gothic" pitchFamily="34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611188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64 - Ομάδα"/>
          <p:cNvGrpSpPr>
            <a:grpSpLocks/>
          </p:cNvGrpSpPr>
          <p:nvPr/>
        </p:nvGrpSpPr>
        <p:grpSpPr bwMode="auto">
          <a:xfrm>
            <a:off x="1778000" y="4465638"/>
            <a:ext cx="7118350" cy="1047750"/>
            <a:chOff x="3203848" y="4509120"/>
            <a:chExt cx="5307114" cy="1047601"/>
          </a:xfrm>
        </p:grpSpPr>
        <p:pic>
          <p:nvPicPr>
            <p:cNvPr id="4101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03848" y="4509120"/>
              <a:ext cx="520720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19" name="Rectangle 21"/>
            <p:cNvSpPr>
              <a:spLocks noChangeArrowheads="1"/>
            </p:cNvSpPr>
            <p:nvPr/>
          </p:nvSpPr>
          <p:spPr bwMode="auto">
            <a:xfrm>
              <a:off x="5630321" y="4941168"/>
              <a:ext cx="2880641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700" b="1">
                  <a:latin typeface="Century Gothic" pitchFamily="34" charset="0"/>
                </a:rPr>
                <a:t>     </a:t>
              </a:r>
              <a:r>
                <a:rPr lang="en-US" sz="1700" b="1">
                  <a:latin typeface="Century Gothic" pitchFamily="34" charset="0"/>
                </a:rPr>
                <a:t>         </a:t>
              </a:r>
              <a:r>
                <a:rPr lang="el-GR" sz="1700" b="1">
                  <a:latin typeface="Century Gothic" pitchFamily="34" charset="0"/>
                </a:rPr>
                <a:t>Αναπτυξιακός Φορέας</a:t>
              </a:r>
            </a:p>
            <a:p>
              <a:r>
                <a:rPr lang="el-GR" sz="1700">
                  <a:latin typeface="Century Gothic" pitchFamily="34" charset="0"/>
                </a:rPr>
                <a:t>    </a:t>
              </a:r>
              <a:r>
                <a:rPr lang="en-US" sz="1700">
                  <a:latin typeface="Century Gothic" pitchFamily="34" charset="0"/>
                </a:rPr>
                <a:t>            </a:t>
              </a:r>
              <a:r>
                <a:rPr lang="el-GR" sz="1700">
                  <a:latin typeface="Century Gothic" pitchFamily="34" charset="0"/>
                </a:rPr>
                <a:t>(διασύνδεση με ΕΛΙΔΕΚ)</a:t>
              </a:r>
            </a:p>
          </p:txBody>
        </p:sp>
      </p:grpSp>
      <p:sp>
        <p:nvSpPr>
          <p:cNvPr id="40964" name="35 - TextBox"/>
          <p:cNvSpPr txBox="1">
            <a:spLocks noChangeArrowheads="1"/>
          </p:cNvSpPr>
          <p:nvPr/>
        </p:nvSpPr>
        <p:spPr bwMode="auto">
          <a:xfrm>
            <a:off x="539750" y="5084763"/>
            <a:ext cx="9366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sz="1500" b="1">
              <a:latin typeface="Century Gothic" pitchFamily="34" charset="0"/>
            </a:endParaRPr>
          </a:p>
        </p:txBody>
      </p:sp>
      <p:grpSp>
        <p:nvGrpSpPr>
          <p:cNvPr id="4" name="61 - Ομάδα"/>
          <p:cNvGrpSpPr>
            <a:grpSpLocks/>
          </p:cNvGrpSpPr>
          <p:nvPr/>
        </p:nvGrpSpPr>
        <p:grpSpPr bwMode="auto">
          <a:xfrm>
            <a:off x="5795963" y="1296988"/>
            <a:ext cx="3348037" cy="3024187"/>
            <a:chOff x="4171956" y="1190267"/>
            <a:chExt cx="5432302" cy="3433030"/>
          </a:xfrm>
        </p:grpSpPr>
        <p:sp>
          <p:nvSpPr>
            <p:cNvPr id="55" name="54 - Ορθογώνιο"/>
            <p:cNvSpPr/>
            <p:nvPr/>
          </p:nvSpPr>
          <p:spPr>
            <a:xfrm>
              <a:off x="4171956" y="1190267"/>
              <a:ext cx="5015027" cy="34330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60" name="59 - TextBox"/>
            <p:cNvSpPr txBox="1"/>
            <p:nvPr/>
          </p:nvSpPr>
          <p:spPr>
            <a:xfrm>
              <a:off x="4171956" y="2138180"/>
              <a:ext cx="5432302" cy="419892"/>
            </a:xfrm>
            <a:prstGeom prst="rect">
              <a:avLst/>
            </a:prstGeom>
            <a:noFill/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r>
                <a:rPr lang="el-GR" b="1">
                  <a:solidFill>
                    <a:srgbClr val="254061"/>
                  </a:solidFill>
                  <a:latin typeface="Century Gothic" pitchFamily="34" charset="0"/>
                </a:rPr>
                <a:t>Ώριμο στάδιο Επιχειρήσεων</a:t>
              </a:r>
              <a:endParaRPr lang="el-GR">
                <a:solidFill>
                  <a:srgbClr val="254061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7" name="6 - Ευθύγραμμο βέλος σύνδεσης"/>
          <p:cNvCxnSpPr/>
          <p:nvPr/>
        </p:nvCxnSpPr>
        <p:spPr>
          <a:xfrm>
            <a:off x="363538" y="4354513"/>
            <a:ext cx="86407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58 - Ομάδα"/>
          <p:cNvGrpSpPr>
            <a:grpSpLocks/>
          </p:cNvGrpSpPr>
          <p:nvPr/>
        </p:nvGrpSpPr>
        <p:grpSpPr bwMode="auto">
          <a:xfrm>
            <a:off x="250825" y="4610100"/>
            <a:ext cx="1584325" cy="1766888"/>
            <a:chOff x="251520" y="4365105"/>
            <a:chExt cx="1584176" cy="1766519"/>
          </a:xfrm>
        </p:grpSpPr>
        <p:sp>
          <p:nvSpPr>
            <p:cNvPr id="31" name="30 - Βέλος προς τα επάνω"/>
            <p:cNvSpPr/>
            <p:nvPr/>
          </p:nvSpPr>
          <p:spPr>
            <a:xfrm>
              <a:off x="756298" y="4365105"/>
              <a:ext cx="574621" cy="1080862"/>
            </a:xfrm>
            <a:prstGeom prst="upArrow">
              <a:avLst/>
            </a:prstGeom>
            <a:solidFill>
              <a:srgbClr val="B3FB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000" dirty="0"/>
            </a:p>
          </p:txBody>
        </p:sp>
        <p:sp>
          <p:nvSpPr>
            <p:cNvPr id="41014" name="38 - TextBox"/>
            <p:cNvSpPr txBox="1">
              <a:spLocks noChangeArrowheads="1"/>
            </p:cNvSpPr>
            <p:nvPr/>
          </p:nvSpPr>
          <p:spPr bwMode="auto">
            <a:xfrm>
              <a:off x="251520" y="5085185"/>
              <a:ext cx="1584176" cy="1046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200" b="1">
                  <a:latin typeface="Century Gothic" pitchFamily="34" charset="0"/>
                </a:rPr>
                <a:t>         </a:t>
              </a:r>
            </a:p>
            <a:p>
              <a:endParaRPr lang="el-GR" sz="1200" b="1">
                <a:latin typeface="Century Gothic" pitchFamily="34" charset="0"/>
              </a:endParaRPr>
            </a:p>
            <a:p>
              <a:r>
                <a:rPr lang="el-GR" sz="1200" b="1">
                  <a:latin typeface="Century Gothic" pitchFamily="34" charset="0"/>
                </a:rPr>
                <a:t>     </a:t>
              </a:r>
              <a:r>
                <a:rPr lang="en-US" sz="1200" b="1">
                  <a:latin typeface="Century Gothic" pitchFamily="34" charset="0"/>
                </a:rPr>
                <a:t>   </a:t>
              </a:r>
              <a:r>
                <a:rPr lang="el-GR" sz="1300" b="1">
                  <a:latin typeface="Century Gothic" pitchFamily="34" charset="0"/>
                </a:rPr>
                <a:t>ΕΛΙΔΕΚ</a:t>
              </a:r>
            </a:p>
            <a:p>
              <a:r>
                <a:rPr lang="el-GR" sz="1200" b="1">
                  <a:solidFill>
                    <a:srgbClr val="C00000"/>
                  </a:solidFill>
                  <a:latin typeface="Century Gothic" pitchFamily="34" charset="0"/>
                </a:rPr>
                <a:t>  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Επιχορηγήσεις</a:t>
              </a:r>
            </a:p>
            <a:p>
              <a:r>
                <a:rPr lang="el-GR" sz="1100" b="1">
                  <a:latin typeface="Century Gothic" pitchFamily="34" charset="0"/>
                </a:rPr>
                <a:t>       (ΠΔΕ</a:t>
              </a:r>
              <a:r>
                <a:rPr lang="en-US" sz="1100" b="1">
                  <a:latin typeface="Century Gothic" pitchFamily="34" charset="0"/>
                </a:rPr>
                <a:t>,</a:t>
              </a:r>
              <a:r>
                <a:rPr lang="el-GR" sz="1100" b="1">
                  <a:latin typeface="Century Gothic" pitchFamily="34" charset="0"/>
                </a:rPr>
                <a:t>ΕΙΒ)  </a:t>
              </a:r>
            </a:p>
          </p:txBody>
        </p:sp>
        <p:sp>
          <p:nvSpPr>
            <p:cNvPr id="41015" name="Rectangle 11"/>
            <p:cNvSpPr>
              <a:spLocks noChangeArrowheads="1"/>
            </p:cNvSpPr>
            <p:nvPr/>
          </p:nvSpPr>
          <p:spPr bwMode="auto">
            <a:xfrm rot="-5400000">
              <a:off x="488981" y="4815590"/>
              <a:ext cx="1080119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l-GR" sz="1600" b="1">
                  <a:latin typeface="Century Gothic" pitchFamily="34" charset="0"/>
                </a:rPr>
                <a:t>240 εκ.€</a:t>
              </a:r>
            </a:p>
          </p:txBody>
        </p:sp>
      </p:grpSp>
      <p:grpSp>
        <p:nvGrpSpPr>
          <p:cNvPr id="8" name="62 - Ομάδα"/>
          <p:cNvGrpSpPr>
            <a:grpSpLocks/>
          </p:cNvGrpSpPr>
          <p:nvPr/>
        </p:nvGrpSpPr>
        <p:grpSpPr bwMode="auto">
          <a:xfrm>
            <a:off x="611188" y="1311275"/>
            <a:ext cx="1296987" cy="3024188"/>
            <a:chOff x="524122" y="1268760"/>
            <a:chExt cx="1661327" cy="3024336"/>
          </a:xfrm>
        </p:grpSpPr>
        <p:grpSp>
          <p:nvGrpSpPr>
            <p:cNvPr id="41009" name="48 - Ομάδα"/>
            <p:cNvGrpSpPr>
              <a:grpSpLocks/>
            </p:cNvGrpSpPr>
            <p:nvPr/>
          </p:nvGrpSpPr>
          <p:grpSpPr bwMode="auto">
            <a:xfrm>
              <a:off x="524122" y="1268760"/>
              <a:ext cx="1661327" cy="3024336"/>
              <a:chOff x="524122" y="1268760"/>
              <a:chExt cx="1661327" cy="3024336"/>
            </a:xfrm>
          </p:grpSpPr>
          <p:sp>
            <p:nvSpPr>
              <p:cNvPr id="11" name="10 - Ορθογώνιο"/>
              <p:cNvSpPr/>
              <p:nvPr/>
            </p:nvSpPr>
            <p:spPr>
              <a:xfrm>
                <a:off x="524122" y="1268760"/>
                <a:ext cx="1661327" cy="3024336"/>
              </a:xfrm>
              <a:prstGeom prst="rect">
                <a:avLst/>
              </a:prstGeom>
              <a:solidFill>
                <a:srgbClr val="B3FBCE"/>
              </a:solidFill>
              <a:ln w="28575">
                <a:noFill/>
                <a:prstDash val="soli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dirty="0"/>
                  <a:t> </a:t>
                </a:r>
                <a:endParaRPr lang="el-GR" dirty="0"/>
              </a:p>
            </p:txBody>
          </p:sp>
          <p:sp>
            <p:nvSpPr>
              <p:cNvPr id="41012" name="Rectangle 11"/>
              <p:cNvSpPr>
                <a:spLocks noChangeArrowheads="1"/>
              </p:cNvSpPr>
              <p:nvPr/>
            </p:nvSpPr>
            <p:spPr bwMode="auto">
              <a:xfrm rot="-5400000">
                <a:off x="438128" y="2847926"/>
                <a:ext cx="1590583" cy="448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l-GR" b="1">
                    <a:latin typeface="Century Gothic" pitchFamily="34" charset="0"/>
                  </a:rPr>
                  <a:t> Έρευνα</a:t>
                </a:r>
              </a:p>
            </p:txBody>
          </p:sp>
        </p:grpSp>
        <p:cxnSp>
          <p:nvCxnSpPr>
            <p:cNvPr id="38" name="37 - Ευθεία γραμμή σύνδεσης"/>
            <p:cNvCxnSpPr/>
            <p:nvPr/>
          </p:nvCxnSpPr>
          <p:spPr>
            <a:xfrm>
              <a:off x="2185449" y="1268760"/>
              <a:ext cx="0" cy="302433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61 - Ομάδα"/>
          <p:cNvGrpSpPr>
            <a:grpSpLocks/>
          </p:cNvGrpSpPr>
          <p:nvPr/>
        </p:nvGrpSpPr>
        <p:grpSpPr bwMode="auto">
          <a:xfrm>
            <a:off x="1908175" y="4667250"/>
            <a:ext cx="1800225" cy="2162175"/>
            <a:chOff x="2123728" y="4437112"/>
            <a:chExt cx="1800200" cy="2162274"/>
          </a:xfrm>
        </p:grpSpPr>
        <p:sp>
          <p:nvSpPr>
            <p:cNvPr id="41006" name="39 - TextBox"/>
            <p:cNvSpPr txBox="1">
              <a:spLocks noChangeArrowheads="1"/>
            </p:cNvSpPr>
            <p:nvPr/>
          </p:nvSpPr>
          <p:spPr bwMode="auto">
            <a:xfrm>
              <a:off x="2123728" y="5445224"/>
              <a:ext cx="18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200" b="1">
                  <a:latin typeface="Century Gothic" pitchFamily="34" charset="0"/>
                </a:rPr>
                <a:t>        </a:t>
              </a:r>
              <a:r>
                <a:rPr lang="en-US" sz="1200" b="1">
                  <a:latin typeface="Century Gothic" pitchFamily="34" charset="0"/>
                </a:rPr>
                <a:t> </a:t>
              </a:r>
              <a:r>
                <a:rPr lang="el-GR" sz="1200" b="1">
                  <a:latin typeface="Century Gothic" pitchFamily="34" charset="0"/>
                </a:rPr>
                <a:t>  </a:t>
              </a:r>
              <a:r>
                <a:rPr lang="el-GR" sz="1300" b="1">
                  <a:latin typeface="Century Gothic" pitchFamily="34" charset="0"/>
                </a:rPr>
                <a:t>Ταμείο </a:t>
              </a:r>
            </a:p>
            <a:p>
              <a:pPr algn="ctr"/>
              <a:r>
                <a:rPr lang="en-US" sz="1200" b="1">
                  <a:latin typeface="Century Gothic" pitchFamily="34" charset="0"/>
                </a:rPr>
                <a:t>  </a:t>
              </a:r>
              <a:r>
                <a:rPr lang="el-GR" sz="1200" b="1">
                  <a:latin typeface="Century Gothic" pitchFamily="34" charset="0"/>
                </a:rPr>
                <a:t>«Καινοτομίας»</a:t>
              </a:r>
              <a:r>
                <a:rPr lang="en-US" sz="1200" b="1">
                  <a:latin typeface="Century Gothic" pitchFamily="34" charset="0"/>
                </a:rPr>
                <a:t> 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Κεφάλαια </a:t>
              </a:r>
            </a:p>
            <a:p>
              <a:pPr algn="ctr"/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Σποράς </a:t>
              </a:r>
              <a:r>
                <a:rPr lang="en-US" sz="1100" b="1">
                  <a:solidFill>
                    <a:srgbClr val="C00000"/>
                  </a:solidFill>
                  <a:latin typeface="Century Gothic" pitchFamily="34" charset="0"/>
                </a:rPr>
                <a:t>&amp; </a:t>
              </a:r>
              <a:endParaRPr lang="el-GR" sz="1100" b="1">
                <a:solidFill>
                  <a:srgbClr val="C00000"/>
                </a:solidFill>
                <a:latin typeface="Century Gothic" pitchFamily="34" charset="0"/>
              </a:endParaRPr>
            </a:p>
            <a:p>
              <a:pPr algn="ctr"/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Συμμετοχές</a:t>
              </a:r>
              <a:endParaRPr lang="en-US" sz="1100" b="1">
                <a:solidFill>
                  <a:srgbClr val="C00000"/>
                </a:solidFill>
                <a:latin typeface="Century Gothic" pitchFamily="34" charset="0"/>
              </a:endParaRPr>
            </a:p>
            <a:p>
              <a:pPr algn="ctr"/>
              <a:r>
                <a:rPr lang="en-US" sz="1100" b="1">
                  <a:latin typeface="Century Gothic" pitchFamily="34" charset="0"/>
                </a:rPr>
                <a:t>(</a:t>
              </a:r>
              <a:r>
                <a:rPr lang="el-GR" sz="1100" b="1">
                  <a:latin typeface="Century Gothic" pitchFamily="34" charset="0"/>
                </a:rPr>
                <a:t>ΕΣΠΑ</a:t>
              </a:r>
              <a:r>
                <a:rPr lang="en-US" sz="1100" b="1">
                  <a:latin typeface="Century Gothic" pitchFamily="34" charset="0"/>
                </a:rPr>
                <a:t>, EIF</a:t>
              </a:r>
              <a:r>
                <a:rPr lang="el-GR" sz="1100" b="1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32" name="31 - Βέλος προς τα επάνω"/>
            <p:cNvSpPr/>
            <p:nvPr/>
          </p:nvSpPr>
          <p:spPr>
            <a:xfrm>
              <a:off x="2555522" y="4437112"/>
              <a:ext cx="576255" cy="1079549"/>
            </a:xfrm>
            <a:prstGeom prst="upArrow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41008" name="Rectangle 11"/>
            <p:cNvSpPr>
              <a:spLocks noChangeArrowheads="1"/>
            </p:cNvSpPr>
            <p:nvPr/>
          </p:nvSpPr>
          <p:spPr bwMode="auto">
            <a:xfrm rot="-5400000">
              <a:off x="2343031" y="4995609"/>
              <a:ext cx="1008112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600" b="1">
                  <a:latin typeface="Century Gothic" pitchFamily="34" charset="0"/>
                </a:rPr>
                <a:t> 80 </a:t>
              </a:r>
              <a:r>
                <a:rPr lang="el-GR" sz="1600" b="1">
                  <a:latin typeface="Century Gothic" pitchFamily="34" charset="0"/>
                </a:rPr>
                <a:t>εκ. € </a:t>
              </a:r>
            </a:p>
          </p:txBody>
        </p:sp>
      </p:grpSp>
      <p:grpSp>
        <p:nvGrpSpPr>
          <p:cNvPr id="13" name="63 - Ομάδα"/>
          <p:cNvGrpSpPr/>
          <p:nvPr/>
        </p:nvGrpSpPr>
        <p:grpSpPr>
          <a:xfrm>
            <a:off x="1943563" y="1311624"/>
            <a:ext cx="1217244" cy="3024336"/>
            <a:chOff x="2172999" y="1406376"/>
            <a:chExt cx="1060785" cy="2889922"/>
          </a:xfrm>
          <a:solidFill>
            <a:srgbClr val="FF9966"/>
          </a:solidFill>
        </p:grpSpPr>
        <p:sp>
          <p:nvSpPr>
            <p:cNvPr id="16" name="Rectangle 12"/>
            <p:cNvSpPr/>
            <p:nvPr/>
          </p:nvSpPr>
          <p:spPr>
            <a:xfrm rot="16200000">
              <a:off x="1251060" y="2328315"/>
              <a:ext cx="2889922" cy="104604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latin typeface="Century Gothic" pitchFamily="34" charset="0"/>
                <a:cs typeface="Helvetic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latin typeface="Century Gothic" pitchFamily="34" charset="0"/>
                <a:cs typeface="Helvetic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b="1" dirty="0">
                  <a:latin typeface="Century Gothic" pitchFamily="34" charset="0"/>
                  <a:cs typeface="Helvetica"/>
                </a:rPr>
                <a:t>   Παράθυρο Καινοτομίας</a:t>
              </a:r>
              <a:endParaRPr lang="en-US" b="1" dirty="0">
                <a:latin typeface="Century Gothic" pitchFamily="34" charset="0"/>
                <a:cs typeface="Helvetic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b="1" dirty="0">
                <a:latin typeface="Century Gothic" pitchFamily="34" charset="0"/>
                <a:cs typeface="Helvetica"/>
              </a:endParaRPr>
            </a:p>
          </p:txBody>
        </p:sp>
        <p:cxnSp>
          <p:nvCxnSpPr>
            <p:cNvPr id="52" name="51 - Ευθεία γραμμή σύνδεσης"/>
            <p:cNvCxnSpPr/>
            <p:nvPr/>
          </p:nvCxnSpPr>
          <p:spPr>
            <a:xfrm>
              <a:off x="3220994" y="1406376"/>
              <a:ext cx="12790" cy="2882077"/>
            </a:xfrm>
            <a:prstGeom prst="line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71" name="65 - Ομάδα"/>
          <p:cNvGrpSpPr>
            <a:grpSpLocks/>
          </p:cNvGrpSpPr>
          <p:nvPr/>
        </p:nvGrpSpPr>
        <p:grpSpPr bwMode="auto">
          <a:xfrm>
            <a:off x="163513" y="692150"/>
            <a:ext cx="8080375" cy="4032250"/>
            <a:chOff x="164125" y="620688"/>
            <a:chExt cx="8080283" cy="4032448"/>
          </a:xfrm>
        </p:grpSpPr>
        <p:sp>
          <p:nvSpPr>
            <p:cNvPr id="41003" name="Rectangle 11"/>
            <p:cNvSpPr>
              <a:spLocks noChangeArrowheads="1"/>
            </p:cNvSpPr>
            <p:nvPr/>
          </p:nvSpPr>
          <p:spPr bwMode="auto">
            <a:xfrm rot="-5400000">
              <a:off x="-1256001" y="2544868"/>
              <a:ext cx="32403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l-GR" sz="2000" b="1">
                  <a:latin typeface="Century Gothic" pitchFamily="34" charset="0"/>
                </a:rPr>
                <a:t>Αβεβαιότητα </a:t>
              </a:r>
              <a:r>
                <a:rPr lang="en-US" sz="2000" b="1">
                  <a:latin typeface="Century Gothic" pitchFamily="34" charset="0"/>
                </a:rPr>
                <a:t>/</a:t>
              </a:r>
              <a:r>
                <a:rPr lang="el-GR" sz="2000" b="1">
                  <a:latin typeface="Century Gothic" pitchFamily="34" charset="0"/>
                </a:rPr>
                <a:t>Κίνδυνος</a:t>
              </a:r>
            </a:p>
          </p:txBody>
        </p:sp>
        <p:cxnSp>
          <p:nvCxnSpPr>
            <p:cNvPr id="9" name="8 - Ευθύγραμμο βέλος σύνδεσης"/>
            <p:cNvCxnSpPr/>
            <p:nvPr/>
          </p:nvCxnSpPr>
          <p:spPr>
            <a:xfrm flipV="1">
              <a:off x="611795" y="620688"/>
              <a:ext cx="0" cy="403244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05" name="Rectangle 8"/>
            <p:cNvSpPr>
              <a:spLocks noChangeArrowheads="1"/>
            </p:cNvSpPr>
            <p:nvPr/>
          </p:nvSpPr>
          <p:spPr bwMode="auto">
            <a:xfrm>
              <a:off x="7236296" y="4293096"/>
              <a:ext cx="10081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Century Gothic" pitchFamily="34" charset="0"/>
                </a:rPr>
                <a:t>Time</a:t>
              </a:r>
              <a:endParaRPr lang="el-GR" sz="2800" b="1">
                <a:latin typeface="Century Gothic" pitchFamily="34" charset="0"/>
              </a:endParaRPr>
            </a:p>
          </p:txBody>
        </p:sp>
      </p:grpSp>
      <p:sp>
        <p:nvSpPr>
          <p:cNvPr id="50" name="Rectangle 15"/>
          <p:cNvSpPr/>
          <p:nvPr/>
        </p:nvSpPr>
        <p:spPr>
          <a:xfrm rot="503640">
            <a:off x="5876925" y="3503613"/>
            <a:ext cx="303053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b="1">
                <a:solidFill>
                  <a:srgbClr val="953735"/>
                </a:solidFill>
                <a:latin typeface="Century Gothic" pitchFamily="34" charset="0"/>
              </a:rPr>
              <a:t>Δημόσια Χρηματοδότηση</a:t>
            </a:r>
          </a:p>
        </p:txBody>
      </p:sp>
      <p:sp>
        <p:nvSpPr>
          <p:cNvPr id="51" name="Rectangle 14"/>
          <p:cNvSpPr/>
          <p:nvPr/>
        </p:nvSpPr>
        <p:spPr>
          <a:xfrm rot="21058541">
            <a:off x="5949950" y="1338263"/>
            <a:ext cx="27495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b="1">
                <a:solidFill>
                  <a:srgbClr val="254061"/>
                </a:solidFill>
                <a:latin typeface="Century Gothic" pitchFamily="34" charset="0"/>
              </a:rPr>
              <a:t>Ιδιωτική Επένδυση</a:t>
            </a:r>
          </a:p>
        </p:txBody>
      </p:sp>
      <p:grpSp>
        <p:nvGrpSpPr>
          <p:cNvPr id="17" name="73 - Ομάδα"/>
          <p:cNvGrpSpPr>
            <a:grpSpLocks/>
          </p:cNvGrpSpPr>
          <p:nvPr/>
        </p:nvGrpSpPr>
        <p:grpSpPr bwMode="auto">
          <a:xfrm>
            <a:off x="1619250" y="1484313"/>
            <a:ext cx="504825" cy="2592387"/>
            <a:chOff x="1547664" y="1772816"/>
            <a:chExt cx="504056" cy="1944216"/>
          </a:xfrm>
        </p:grpSpPr>
        <p:cxnSp>
          <p:nvCxnSpPr>
            <p:cNvPr id="68" name="67 - Ευθύγραμμο βέλος σύνδεσης"/>
            <p:cNvCxnSpPr/>
            <p:nvPr/>
          </p:nvCxnSpPr>
          <p:spPr>
            <a:xfrm>
              <a:off x="1547664" y="1772816"/>
              <a:ext cx="504056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71 - Ευθύγραμμο βέλος σύνδεσης"/>
            <p:cNvCxnSpPr/>
            <p:nvPr/>
          </p:nvCxnSpPr>
          <p:spPr>
            <a:xfrm>
              <a:off x="1547664" y="2781236"/>
              <a:ext cx="504056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72 - Ευθύγραμμο βέλος σύνδεσης"/>
            <p:cNvCxnSpPr/>
            <p:nvPr/>
          </p:nvCxnSpPr>
          <p:spPr>
            <a:xfrm>
              <a:off x="1547664" y="3717032"/>
              <a:ext cx="504056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8" name="57 - TextBox"/>
          <p:cNvSpPr txBox="1"/>
          <p:nvPr/>
        </p:nvSpPr>
        <p:spPr>
          <a:xfrm>
            <a:off x="5292725" y="2565400"/>
            <a:ext cx="38512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1600" b="1">
                <a:solidFill>
                  <a:srgbClr val="254061"/>
                </a:solidFill>
                <a:latin typeface="Century Gothic" pitchFamily="34" charset="0"/>
              </a:rPr>
              <a:t>  </a:t>
            </a:r>
            <a:r>
              <a:rPr lang="en-US" sz="1600" b="1">
                <a:solidFill>
                  <a:srgbClr val="254061"/>
                </a:solidFill>
                <a:latin typeface="Century Gothic" pitchFamily="34" charset="0"/>
              </a:rPr>
              <a:t>(</a:t>
            </a:r>
            <a:r>
              <a:rPr lang="el-GR" sz="1600" b="1">
                <a:solidFill>
                  <a:srgbClr val="254061"/>
                </a:solidFill>
                <a:latin typeface="Century Gothic" pitchFamily="34" charset="0"/>
              </a:rPr>
              <a:t>Συμμετοχές και χαμηλότοκος δανεισμός</a:t>
            </a:r>
            <a:r>
              <a:rPr lang="en-US" sz="1600" b="1">
                <a:solidFill>
                  <a:srgbClr val="254061"/>
                </a:solidFill>
                <a:latin typeface="Century Gothic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18" name="53 - Ομάδα"/>
          <p:cNvGrpSpPr>
            <a:grpSpLocks/>
          </p:cNvGrpSpPr>
          <p:nvPr/>
        </p:nvGrpSpPr>
        <p:grpSpPr bwMode="auto">
          <a:xfrm>
            <a:off x="990600" y="4554538"/>
            <a:ext cx="1439863" cy="2054225"/>
            <a:chOff x="971600" y="4653136"/>
            <a:chExt cx="1440160" cy="2054552"/>
          </a:xfrm>
        </p:grpSpPr>
        <p:sp>
          <p:nvSpPr>
            <p:cNvPr id="45" name="44 - Βέλος προς τα επάνω"/>
            <p:cNvSpPr/>
            <p:nvPr/>
          </p:nvSpPr>
          <p:spPr>
            <a:xfrm>
              <a:off x="1547982" y="4653136"/>
              <a:ext cx="773271" cy="1368643"/>
            </a:xfrm>
            <a:prstGeom prst="upArrow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000" dirty="0"/>
            </a:p>
          </p:txBody>
        </p:sp>
        <p:sp>
          <p:nvSpPr>
            <p:cNvPr id="40998" name="45 - TextBox"/>
            <p:cNvSpPr txBox="1">
              <a:spLocks noChangeArrowheads="1"/>
            </p:cNvSpPr>
            <p:nvPr/>
          </p:nvSpPr>
          <p:spPr bwMode="auto">
            <a:xfrm>
              <a:off x="971600" y="5661248"/>
              <a:ext cx="1440160" cy="104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200" b="1">
                  <a:latin typeface="Century Gothic" pitchFamily="34" charset="0"/>
                </a:rPr>
                <a:t>         </a:t>
              </a:r>
              <a:endParaRPr lang="en-US" sz="1200" b="1">
                <a:latin typeface="Century Gothic" pitchFamily="34" charset="0"/>
              </a:endParaRPr>
            </a:p>
            <a:p>
              <a:endParaRPr lang="en-US" sz="1200" b="1">
                <a:latin typeface="Century Gothic" pitchFamily="34" charset="0"/>
              </a:endParaRPr>
            </a:p>
            <a:p>
              <a:r>
                <a:rPr lang="en-US" sz="1300" b="1">
                  <a:latin typeface="Century Gothic" pitchFamily="34" charset="0"/>
                </a:rPr>
                <a:t>        </a:t>
              </a:r>
              <a:r>
                <a:rPr lang="el-GR" sz="1300" b="1">
                  <a:latin typeface="Century Gothic" pitchFamily="34" charset="0"/>
                </a:rPr>
                <a:t>    </a:t>
              </a:r>
              <a:r>
                <a:rPr lang="en-US" sz="1300" b="1">
                  <a:latin typeface="Century Gothic" pitchFamily="34" charset="0"/>
                </a:rPr>
                <a:t> </a:t>
              </a:r>
              <a:r>
                <a:rPr lang="el-GR" sz="1300" b="1">
                  <a:latin typeface="Century Gothic" pitchFamily="34" charset="0"/>
                </a:rPr>
                <a:t>ΓΓΕΤ</a:t>
              </a:r>
            </a:p>
            <a:p>
              <a:pPr algn="ctr"/>
              <a:r>
                <a:rPr lang="el-GR" sz="1200" b="1">
                  <a:solidFill>
                    <a:srgbClr val="C00000"/>
                  </a:solidFill>
                  <a:latin typeface="Century Gothic" pitchFamily="34" charset="0"/>
                </a:rPr>
                <a:t>     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Επιχορηγήσεις</a:t>
              </a:r>
            </a:p>
            <a:p>
              <a:pPr algn="ctr"/>
              <a:r>
                <a:rPr lang="el-GR" sz="1100" b="1">
                  <a:latin typeface="Century Gothic" pitchFamily="34" charset="0"/>
                </a:rPr>
                <a:t>     (ΕΣΠΑ)  </a:t>
              </a:r>
            </a:p>
          </p:txBody>
        </p:sp>
        <p:sp>
          <p:nvSpPr>
            <p:cNvPr id="40999" name="Rectangle 11"/>
            <p:cNvSpPr>
              <a:spLocks noChangeArrowheads="1"/>
            </p:cNvSpPr>
            <p:nvPr/>
          </p:nvSpPr>
          <p:spPr bwMode="auto">
            <a:xfrm rot="-5400000">
              <a:off x="1387025" y="5247637"/>
              <a:ext cx="108012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600" b="1">
                  <a:latin typeface="Century Gothic" pitchFamily="34" charset="0"/>
                </a:rPr>
                <a:t>1</a:t>
              </a:r>
              <a:r>
                <a:rPr lang="el-GR" sz="1600" b="1">
                  <a:latin typeface="Century Gothic" pitchFamily="34" charset="0"/>
                </a:rPr>
                <a:t>,2</a:t>
              </a:r>
              <a:r>
                <a:rPr lang="en-US" sz="1600" b="1">
                  <a:latin typeface="Century Gothic" pitchFamily="34" charset="0"/>
                </a:rPr>
                <a:t> </a:t>
              </a:r>
              <a:r>
                <a:rPr lang="el-GR" sz="1600" b="1">
                  <a:latin typeface="Century Gothic" pitchFamily="34" charset="0"/>
                </a:rPr>
                <a:t> δισ.€</a:t>
              </a:r>
            </a:p>
          </p:txBody>
        </p:sp>
      </p:grpSp>
      <p:grpSp>
        <p:nvGrpSpPr>
          <p:cNvPr id="19" name="62 - Ομάδα"/>
          <p:cNvGrpSpPr>
            <a:grpSpLocks/>
          </p:cNvGrpSpPr>
          <p:nvPr/>
        </p:nvGrpSpPr>
        <p:grpSpPr bwMode="auto">
          <a:xfrm>
            <a:off x="3189288" y="1296988"/>
            <a:ext cx="1368425" cy="3024187"/>
            <a:chOff x="1043609" y="1268760"/>
            <a:chExt cx="1368152" cy="3024336"/>
          </a:xfrm>
        </p:grpSpPr>
        <p:grpSp>
          <p:nvGrpSpPr>
            <p:cNvPr id="40993" name="48 - Ομάδα"/>
            <p:cNvGrpSpPr>
              <a:grpSpLocks/>
            </p:cNvGrpSpPr>
            <p:nvPr/>
          </p:nvGrpSpPr>
          <p:grpSpPr bwMode="auto">
            <a:xfrm>
              <a:off x="1043609" y="1268760"/>
              <a:ext cx="1368152" cy="3024336"/>
              <a:chOff x="1043609" y="1268760"/>
              <a:chExt cx="1368152" cy="3024336"/>
            </a:xfrm>
          </p:grpSpPr>
          <p:sp>
            <p:nvSpPr>
              <p:cNvPr id="74" name="73 - Ορθογώνιο"/>
              <p:cNvSpPr/>
              <p:nvPr/>
            </p:nvSpPr>
            <p:spPr>
              <a:xfrm>
                <a:off x="1043609" y="1268760"/>
                <a:ext cx="1368152" cy="302433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8575">
                <a:noFill/>
                <a:prstDash val="soli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dirty="0"/>
                  <a:t> </a:t>
                </a:r>
                <a:endParaRPr lang="el-GR" dirty="0"/>
              </a:p>
            </p:txBody>
          </p:sp>
          <p:sp>
            <p:nvSpPr>
              <p:cNvPr id="40996" name="Rectangle 11"/>
              <p:cNvSpPr>
                <a:spLocks noChangeArrowheads="1"/>
              </p:cNvSpPr>
              <p:nvPr/>
            </p:nvSpPr>
            <p:spPr bwMode="auto">
              <a:xfrm rot="-5400000">
                <a:off x="540997" y="2851494"/>
                <a:ext cx="223865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l-GR" b="1">
                    <a:latin typeface="Century Gothic" pitchFamily="34" charset="0"/>
                  </a:rPr>
                  <a:t>  Πρώιμο Στάδιο</a:t>
                </a:r>
              </a:p>
            </p:txBody>
          </p:sp>
        </p:grpSp>
        <p:cxnSp>
          <p:nvCxnSpPr>
            <p:cNvPr id="71" name="70 - Ευθεία γραμμή σύνδεσης"/>
            <p:cNvCxnSpPr/>
            <p:nvPr/>
          </p:nvCxnSpPr>
          <p:spPr>
            <a:xfrm>
              <a:off x="2340337" y="1268760"/>
              <a:ext cx="0" cy="302433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62 - Ομάδα"/>
          <p:cNvGrpSpPr/>
          <p:nvPr/>
        </p:nvGrpSpPr>
        <p:grpSpPr>
          <a:xfrm>
            <a:off x="4499992" y="1300511"/>
            <a:ext cx="1296144" cy="3121744"/>
            <a:chOff x="349246" y="1313249"/>
            <a:chExt cx="1573890" cy="2979847"/>
          </a:xfrm>
          <a:solidFill>
            <a:srgbClr val="FFFF99"/>
          </a:solidFill>
        </p:grpSpPr>
        <p:grpSp>
          <p:nvGrpSpPr>
            <p:cNvPr id="22" name="48 - Ομάδα"/>
            <p:cNvGrpSpPr/>
            <p:nvPr/>
          </p:nvGrpSpPr>
          <p:grpSpPr>
            <a:xfrm>
              <a:off x="349246" y="1313249"/>
              <a:ext cx="1548137" cy="2911111"/>
              <a:chOff x="349246" y="1313249"/>
              <a:chExt cx="1548137" cy="2911111"/>
            </a:xfrm>
            <a:grpFill/>
          </p:grpSpPr>
          <p:sp>
            <p:nvSpPr>
              <p:cNvPr id="81" name="80 - Ορθογώνιο"/>
              <p:cNvSpPr/>
              <p:nvPr/>
            </p:nvSpPr>
            <p:spPr>
              <a:xfrm>
                <a:off x="349246" y="1313249"/>
                <a:ext cx="1548137" cy="2911111"/>
              </a:xfrm>
              <a:prstGeom prst="rect">
                <a:avLst/>
              </a:prstGeom>
              <a:grpFill/>
              <a:ln w="28575">
                <a:noFill/>
                <a:prstDash val="soli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dirty="0"/>
                  <a:t> </a:t>
                </a:r>
                <a:endParaRPr lang="el-GR" dirty="0"/>
              </a:p>
            </p:txBody>
          </p:sp>
          <p:sp>
            <p:nvSpPr>
              <p:cNvPr id="82" name="Rectangle 11"/>
              <p:cNvSpPr/>
              <p:nvPr/>
            </p:nvSpPr>
            <p:spPr>
              <a:xfrm rot="16200000">
                <a:off x="-56515" y="2561530"/>
                <a:ext cx="2484137" cy="448475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b="1" dirty="0">
                    <a:latin typeface="Century Gothic" pitchFamily="34" charset="0"/>
                    <a:cs typeface="Helvetica"/>
                  </a:rPr>
                  <a:t>Μεγέθυνση</a:t>
                </a:r>
                <a:endParaRPr lang="el-GR" b="1" dirty="0">
                  <a:latin typeface="Century Gothic" pitchFamily="34" charset="0"/>
                  <a:cs typeface="Helvetica"/>
                </a:endParaRPr>
              </a:p>
            </p:txBody>
          </p:sp>
        </p:grpSp>
        <p:cxnSp>
          <p:nvCxnSpPr>
            <p:cNvPr id="80" name="79 - Ευθεία γραμμή σύνδεσης"/>
            <p:cNvCxnSpPr/>
            <p:nvPr/>
          </p:nvCxnSpPr>
          <p:spPr>
            <a:xfrm>
              <a:off x="1923136" y="1337494"/>
              <a:ext cx="0" cy="2955602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58 - Ομάδα"/>
          <p:cNvGrpSpPr>
            <a:grpSpLocks/>
          </p:cNvGrpSpPr>
          <p:nvPr/>
        </p:nvGrpSpPr>
        <p:grpSpPr bwMode="auto">
          <a:xfrm>
            <a:off x="3492500" y="4652963"/>
            <a:ext cx="1800225" cy="2039937"/>
            <a:chOff x="683568" y="4509121"/>
            <a:chExt cx="1800200" cy="2039161"/>
          </a:xfrm>
        </p:grpSpPr>
        <p:sp>
          <p:nvSpPr>
            <p:cNvPr id="84" name="83 - Βέλος προς τα επάνω"/>
            <p:cNvSpPr/>
            <p:nvPr/>
          </p:nvSpPr>
          <p:spPr>
            <a:xfrm>
              <a:off x="899465" y="4509121"/>
              <a:ext cx="576255" cy="1080676"/>
            </a:xfrm>
            <a:prstGeom prst="up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000" dirty="0"/>
            </a:p>
          </p:txBody>
        </p:sp>
        <p:sp>
          <p:nvSpPr>
            <p:cNvPr id="40991" name="84 - TextBox"/>
            <p:cNvSpPr txBox="1">
              <a:spLocks noChangeArrowheads="1"/>
            </p:cNvSpPr>
            <p:nvPr/>
          </p:nvSpPr>
          <p:spPr bwMode="auto">
            <a:xfrm>
              <a:off x="683568" y="5517232"/>
              <a:ext cx="1800200" cy="103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300" b="1">
                  <a:latin typeface="Century Gothic" pitchFamily="34" charset="0"/>
                </a:rPr>
                <a:t>  </a:t>
              </a:r>
              <a:r>
                <a:rPr lang="en-US" sz="1300" b="1">
                  <a:latin typeface="Century Gothic" pitchFamily="34" charset="0"/>
                </a:rPr>
                <a:t> </a:t>
              </a:r>
              <a:r>
                <a:rPr lang="el-GR" sz="1300" b="1">
                  <a:latin typeface="Century Gothic" pitchFamily="34" charset="0"/>
                </a:rPr>
                <a:t>  Ταμείο </a:t>
              </a:r>
            </a:p>
            <a:p>
              <a:r>
                <a:rPr lang="el-GR" sz="1200" b="1">
                  <a:latin typeface="Century Gothic" pitchFamily="34" charset="0"/>
                </a:rPr>
                <a:t>«Πρώιμου σταδίου»</a:t>
              </a:r>
              <a:endParaRPr lang="en-US" sz="1200" b="1">
                <a:latin typeface="Century Gothic" pitchFamily="34" charset="0"/>
              </a:endParaRPr>
            </a:p>
            <a:p>
              <a:r>
                <a:rPr lang="el-GR" sz="1200" b="1">
                  <a:latin typeface="Century Gothic" pitchFamily="34" charset="0"/>
                </a:rPr>
                <a:t>  </a:t>
              </a:r>
              <a:r>
                <a:rPr lang="en-US" sz="1200" b="1">
                  <a:latin typeface="Century Gothic" pitchFamily="34" charset="0"/>
                </a:rPr>
                <a:t>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Συμμετοχές</a:t>
              </a:r>
              <a:endParaRPr lang="en-US" sz="1100" b="1">
                <a:solidFill>
                  <a:srgbClr val="C00000"/>
                </a:solidFill>
                <a:latin typeface="Century Gothic" pitchFamily="34" charset="0"/>
              </a:endParaRPr>
            </a:p>
            <a:p>
              <a:r>
                <a:rPr lang="en-US" sz="1100" b="1">
                  <a:solidFill>
                    <a:srgbClr val="C00000"/>
                  </a:solidFill>
                  <a:latin typeface="Century Gothic" pitchFamily="34" charset="0"/>
                </a:rPr>
                <a:t>  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 </a:t>
              </a:r>
              <a:r>
                <a:rPr lang="en-US" sz="1100" b="1">
                  <a:latin typeface="Century Gothic" pitchFamily="34" charset="0"/>
                </a:rPr>
                <a:t>(</a:t>
              </a:r>
              <a:r>
                <a:rPr lang="el-GR" sz="1100" b="1">
                  <a:latin typeface="Century Gothic" pitchFamily="34" charset="0"/>
                </a:rPr>
                <a:t>ΕΣΠΑ</a:t>
              </a:r>
              <a:r>
                <a:rPr lang="en-US" sz="1100" b="1">
                  <a:latin typeface="Century Gothic" pitchFamily="34" charset="0"/>
                </a:rPr>
                <a:t>,EIF)</a:t>
              </a:r>
            </a:p>
            <a:p>
              <a:r>
                <a:rPr lang="en-US" sz="1200" b="1">
                  <a:latin typeface="Century Gothic" pitchFamily="34" charset="0"/>
                </a:rPr>
                <a:t>   </a:t>
              </a:r>
              <a:endParaRPr lang="el-GR" sz="1300" b="1">
                <a:latin typeface="Century Gothic" pitchFamily="34" charset="0"/>
              </a:endParaRPr>
            </a:p>
          </p:txBody>
        </p:sp>
        <p:sp>
          <p:nvSpPr>
            <p:cNvPr id="40992" name="Rectangle 11"/>
            <p:cNvSpPr>
              <a:spLocks noChangeArrowheads="1"/>
            </p:cNvSpPr>
            <p:nvPr/>
          </p:nvSpPr>
          <p:spPr bwMode="auto">
            <a:xfrm rot="-5400000">
              <a:off x="629127" y="4923602"/>
              <a:ext cx="1152127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600" b="1">
                  <a:latin typeface="Century Gothic" pitchFamily="34" charset="0"/>
                </a:rPr>
                <a:t>100 </a:t>
              </a:r>
              <a:r>
                <a:rPr lang="el-GR" sz="1600" b="1">
                  <a:latin typeface="Century Gothic" pitchFamily="34" charset="0"/>
                </a:rPr>
                <a:t>εκ. € </a:t>
              </a:r>
            </a:p>
          </p:txBody>
        </p:sp>
      </p:grpSp>
      <p:grpSp>
        <p:nvGrpSpPr>
          <p:cNvPr id="24" name="58 - Ομάδα"/>
          <p:cNvGrpSpPr>
            <a:grpSpLocks/>
          </p:cNvGrpSpPr>
          <p:nvPr/>
        </p:nvGrpSpPr>
        <p:grpSpPr bwMode="auto">
          <a:xfrm>
            <a:off x="4787900" y="4695825"/>
            <a:ext cx="1584325" cy="1870075"/>
            <a:chOff x="539552" y="4509121"/>
            <a:chExt cx="1584176" cy="1869885"/>
          </a:xfrm>
        </p:grpSpPr>
        <p:sp>
          <p:nvSpPr>
            <p:cNvPr id="88" name="87 - Βέλος προς τα επάνω"/>
            <p:cNvSpPr/>
            <p:nvPr/>
          </p:nvSpPr>
          <p:spPr>
            <a:xfrm>
              <a:off x="899881" y="4509121"/>
              <a:ext cx="576208" cy="1079390"/>
            </a:xfrm>
            <a:prstGeom prst="upArrow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000" dirty="0"/>
            </a:p>
          </p:txBody>
        </p:sp>
        <p:sp>
          <p:nvSpPr>
            <p:cNvPr id="40988" name="88 - TextBox"/>
            <p:cNvSpPr txBox="1">
              <a:spLocks noChangeArrowheads="1"/>
            </p:cNvSpPr>
            <p:nvPr/>
          </p:nvSpPr>
          <p:spPr bwMode="auto">
            <a:xfrm>
              <a:off x="539552" y="5517232"/>
              <a:ext cx="1584176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200" b="1">
                  <a:latin typeface="Century Gothic" pitchFamily="34" charset="0"/>
                </a:rPr>
                <a:t>       </a:t>
              </a:r>
              <a:r>
                <a:rPr lang="en-US" sz="1200" b="1">
                  <a:latin typeface="Century Gothic" pitchFamily="34" charset="0"/>
                </a:rPr>
                <a:t>  </a:t>
              </a:r>
              <a:r>
                <a:rPr lang="el-GR" sz="1300" b="1">
                  <a:latin typeface="Century Gothic" pitchFamily="34" charset="0"/>
                </a:rPr>
                <a:t>Ταμείο    </a:t>
              </a:r>
            </a:p>
            <a:p>
              <a:r>
                <a:rPr lang="el-GR" sz="1300" b="1">
                  <a:latin typeface="Century Gothic" pitchFamily="34" charset="0"/>
                </a:rPr>
                <a:t>     «</a:t>
              </a:r>
              <a:r>
                <a:rPr lang="el-GR" sz="1200" b="1">
                  <a:latin typeface="Century Gothic" pitchFamily="34" charset="0"/>
                </a:rPr>
                <a:t>Ανάπτυξης</a:t>
              </a:r>
              <a:r>
                <a:rPr lang="el-GR" sz="1300" b="1">
                  <a:latin typeface="Century Gothic" pitchFamily="34" charset="0"/>
                </a:rPr>
                <a:t>»</a:t>
              </a:r>
            </a:p>
            <a:p>
              <a:r>
                <a:rPr lang="en-US" sz="1300" b="1">
                  <a:solidFill>
                    <a:srgbClr val="C00000"/>
                  </a:solidFill>
                  <a:latin typeface="Century Gothic" pitchFamily="34" charset="0"/>
                </a:rPr>
                <a:t>    </a:t>
              </a:r>
              <a:r>
                <a:rPr lang="el-GR" sz="1300" b="1">
                  <a:solidFill>
                    <a:srgbClr val="C00000"/>
                  </a:solidFill>
                  <a:latin typeface="Century Gothic" pitchFamily="34" charset="0"/>
                </a:rPr>
                <a:t> </a:t>
              </a:r>
              <a:r>
                <a:rPr lang="en-US" sz="1300" b="1">
                  <a:solidFill>
                    <a:srgbClr val="C00000"/>
                  </a:solidFill>
                  <a:latin typeface="Century Gothic" pitchFamily="34" charset="0"/>
                </a:rPr>
                <a:t> </a:t>
              </a:r>
              <a:r>
                <a:rPr lang="el-GR" sz="1100" b="1">
                  <a:solidFill>
                    <a:srgbClr val="C00000"/>
                  </a:solidFill>
                  <a:latin typeface="Century Gothic" pitchFamily="34" charset="0"/>
                </a:rPr>
                <a:t>Συμμετοχές </a:t>
              </a:r>
            </a:p>
            <a:p>
              <a:r>
                <a:rPr lang="el-GR" sz="1100" b="1">
                  <a:latin typeface="Century Gothic" pitchFamily="34" charset="0"/>
                </a:rPr>
                <a:t>   </a:t>
              </a:r>
              <a:r>
                <a:rPr lang="en-US" sz="1100" b="1">
                  <a:latin typeface="Century Gothic" pitchFamily="34" charset="0"/>
                </a:rPr>
                <a:t> </a:t>
              </a:r>
              <a:r>
                <a:rPr lang="el-GR" sz="1100" b="1">
                  <a:latin typeface="Century Gothic" pitchFamily="34" charset="0"/>
                </a:rPr>
                <a:t>   </a:t>
              </a:r>
              <a:r>
                <a:rPr lang="en-US" sz="1100" b="1">
                  <a:latin typeface="Century Gothic" pitchFamily="34" charset="0"/>
                </a:rPr>
                <a:t> </a:t>
              </a:r>
              <a:r>
                <a:rPr lang="el-GR" sz="1100" b="1">
                  <a:latin typeface="Century Gothic" pitchFamily="34" charset="0"/>
                </a:rPr>
                <a:t>(ΕΣΠΑ</a:t>
              </a:r>
              <a:r>
                <a:rPr lang="en-US" sz="1100" b="1">
                  <a:latin typeface="Century Gothic" pitchFamily="34" charset="0"/>
                </a:rPr>
                <a:t>, </a:t>
              </a:r>
              <a:r>
                <a:rPr lang="el-GR" sz="1100" b="1">
                  <a:latin typeface="Century Gothic" pitchFamily="34" charset="0"/>
                </a:rPr>
                <a:t>ΕΙ</a:t>
              </a:r>
              <a:r>
                <a:rPr lang="en-US" sz="1100" b="1">
                  <a:latin typeface="Century Gothic" pitchFamily="34" charset="0"/>
                </a:rPr>
                <a:t>F</a:t>
              </a:r>
              <a:r>
                <a:rPr lang="el-GR" sz="1100" b="1">
                  <a:latin typeface="Century Gothic" pitchFamily="34" charset="0"/>
                </a:rPr>
                <a:t>)  </a:t>
              </a:r>
            </a:p>
          </p:txBody>
        </p:sp>
        <p:sp>
          <p:nvSpPr>
            <p:cNvPr id="40989" name="Rectangle 11"/>
            <p:cNvSpPr>
              <a:spLocks noChangeArrowheads="1"/>
            </p:cNvSpPr>
            <p:nvPr/>
          </p:nvSpPr>
          <p:spPr bwMode="auto">
            <a:xfrm rot="-5400000">
              <a:off x="671991" y="4923602"/>
              <a:ext cx="1008111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600" b="1">
                  <a:latin typeface="Century Gothic" pitchFamily="34" charset="0"/>
                </a:rPr>
                <a:t>80 </a:t>
              </a:r>
              <a:r>
                <a:rPr lang="el-GR" sz="1600" b="1">
                  <a:latin typeface="Century Gothic" pitchFamily="34" charset="0"/>
                </a:rPr>
                <a:t>εκ. €</a:t>
              </a:r>
            </a:p>
          </p:txBody>
        </p:sp>
      </p:grpSp>
      <p:pic>
        <p:nvPicPr>
          <p:cNvPr id="61" name="Picture 10" descr="C:\Users\Aris\Desktop\Untitled-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570038"/>
            <a:ext cx="7705725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- Ελεύθερη σχεδίαση"/>
          <p:cNvSpPr/>
          <p:nvPr/>
        </p:nvSpPr>
        <p:spPr>
          <a:xfrm>
            <a:off x="1042988" y="1470025"/>
            <a:ext cx="7632700" cy="2520950"/>
          </a:xfrm>
          <a:custGeom>
            <a:avLst/>
            <a:gdLst>
              <a:gd name="connsiteX0" fmla="*/ 0 w 5857875"/>
              <a:gd name="connsiteY0" fmla="*/ 0 h 3200400"/>
              <a:gd name="connsiteX1" fmla="*/ 2228850 w 5857875"/>
              <a:gd name="connsiteY1" fmla="*/ 2181225 h 3200400"/>
              <a:gd name="connsiteX2" fmla="*/ 5857875 w 5857875"/>
              <a:gd name="connsiteY2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7875" h="3200400">
                <a:moveTo>
                  <a:pt x="0" y="0"/>
                </a:moveTo>
                <a:cubicBezTo>
                  <a:pt x="626269" y="823912"/>
                  <a:pt x="1252538" y="1647825"/>
                  <a:pt x="2228850" y="2181225"/>
                </a:cubicBezTo>
                <a:cubicBezTo>
                  <a:pt x="3205162" y="2714625"/>
                  <a:pt x="4531518" y="2957512"/>
                  <a:pt x="5857875" y="320040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4" name="63 - TextBox"/>
          <p:cNvSpPr txBox="1"/>
          <p:nvPr/>
        </p:nvSpPr>
        <p:spPr>
          <a:xfrm>
            <a:off x="1965325" y="536575"/>
            <a:ext cx="381635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17375E"/>
                </a:solidFill>
                <a:latin typeface="Century Gothic" pitchFamily="34" charset="0"/>
                <a:cs typeface="Arial" charset="0"/>
              </a:rPr>
              <a:t>--</a:t>
            </a:r>
            <a:r>
              <a:rPr lang="el-GR" sz="2000" b="1">
                <a:solidFill>
                  <a:srgbClr val="17375E"/>
                </a:solidFill>
                <a:latin typeface="Century Gothic" pitchFamily="34" charset="0"/>
                <a:cs typeface="Arial" charset="0"/>
              </a:rPr>
              <a:t>Υπερταμείο Συμμετοχών-</a:t>
            </a:r>
            <a:r>
              <a:rPr lang="en-US" sz="2000" b="1">
                <a:solidFill>
                  <a:srgbClr val="17375E"/>
                </a:solidFill>
                <a:latin typeface="Century Gothic" pitchFamily="34" charset="0"/>
                <a:cs typeface="Arial" charset="0"/>
              </a:rPr>
              <a:t>-</a:t>
            </a:r>
            <a:endParaRPr lang="el-GR" sz="2000" b="1">
              <a:solidFill>
                <a:srgbClr val="17375E"/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>
            <a:off x="2513013" y="936625"/>
            <a:ext cx="0" cy="37623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ύγραμμο βέλος σύνδεσης"/>
          <p:cNvCxnSpPr/>
          <p:nvPr/>
        </p:nvCxnSpPr>
        <p:spPr>
          <a:xfrm>
            <a:off x="3811588" y="936625"/>
            <a:ext cx="0" cy="37623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ύγραμμο βέλος σύνδεσης"/>
          <p:cNvCxnSpPr/>
          <p:nvPr/>
        </p:nvCxnSpPr>
        <p:spPr>
          <a:xfrm>
            <a:off x="5103813" y="936625"/>
            <a:ext cx="0" cy="37623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8" grpId="0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55650" y="0"/>
            <a:ext cx="748823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200" b="1" dirty="0">
                <a:latin typeface="+mj-lt"/>
                <a:ea typeface="+mj-ea"/>
                <a:cs typeface="+mj-cs"/>
              </a:rPr>
              <a:t>   Παράθυρο   Καινοτομίας </a:t>
            </a:r>
          </a:p>
        </p:txBody>
      </p:sp>
      <p:sp>
        <p:nvSpPr>
          <p:cNvPr id="5" name="4 - Βέλος προς τα κάτω"/>
          <p:cNvSpPr/>
          <p:nvPr/>
        </p:nvSpPr>
        <p:spPr>
          <a:xfrm rot="2861768">
            <a:off x="3005138" y="484188"/>
            <a:ext cx="458787" cy="1335087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 rot="18866199">
            <a:off x="5520532" y="484981"/>
            <a:ext cx="427038" cy="1343025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323850" y="1752600"/>
            <a:ext cx="40322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Century Gothic" pitchFamily="34" charset="0"/>
                <a:ea typeface="+mj-ea"/>
                <a:cs typeface="+mj-cs"/>
              </a:rPr>
              <a:t>ΕΠΙΤΑΧΥΝΤΕΣ</a:t>
            </a:r>
            <a:endParaRPr lang="en-US" sz="2000" b="1" dirty="0">
              <a:solidFill>
                <a:srgbClr val="FFFF0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643438" y="1752600"/>
            <a:ext cx="4195762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latin typeface="Century Gothic" pitchFamily="34" charset="0"/>
                <a:ea typeface="+mj-ea"/>
                <a:cs typeface="+mj-cs"/>
              </a:rPr>
              <a:t>ΜΕΤΑΦΟΡΑ ΤΕΧΝΟΛΟΓΙΑΣ (ΤΤ)</a:t>
            </a:r>
            <a:endParaRPr lang="el-GR" sz="2000" b="1" dirty="0"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23850" y="2166938"/>
            <a:ext cx="4032250" cy="3476625"/>
          </a:xfrm>
          <a:prstGeom prst="rect">
            <a:avLst/>
          </a:prstGeom>
          <a:solidFill>
            <a:srgbClr val="EFEBB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defTabSz="622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Σκοπός: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Επιτάχυνση προετοιμασίας, (π.χ. 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POC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)</a:t>
            </a:r>
          </a:p>
          <a:p>
            <a:pPr defTabSz="62230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00" b="1" dirty="0">
              <a:latin typeface="Century Gothic" pitchFamily="34" charset="0"/>
              <a:cs typeface="Arial" pitchFamily="34" charset="0"/>
            </a:endParaRPr>
          </a:p>
          <a:p>
            <a:pPr defTabSz="622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Χρηματοδότηση: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Κεφάλαια σποράς (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pre-seed, seed)</a:t>
            </a:r>
            <a:endParaRPr lang="el-GR" b="1" dirty="0">
              <a:latin typeface="Century Gothic" pitchFamily="34" charset="0"/>
              <a:cs typeface="Arial" pitchFamily="34" charset="0"/>
            </a:endParaRPr>
          </a:p>
          <a:p>
            <a:pPr defTabSz="622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Century Gothic" pitchFamily="34" charset="0"/>
                <a:cs typeface="Arial" pitchFamily="34" charset="0"/>
              </a:rPr>
              <a:t>15K – 250K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700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Στήριξη: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ΑΕΙ, ΕΚ, Τεχνολογικά Πάρκα, Θερμοκοιτίδες (π.χ. για εργαστηριακά πρότυπα, επιχειρηματικά σχέδια)</a:t>
            </a:r>
            <a:endParaRPr lang="en-US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Ωφελούμενοι: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Νέοι επιστήμονες (πτυχιούχοι, μεταπτυχιακοί)</a:t>
            </a:r>
            <a:endParaRPr lang="el-GR" b="1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643438" y="2166938"/>
            <a:ext cx="4195762" cy="3476625"/>
          </a:xfrm>
          <a:prstGeom prst="rect">
            <a:avLst/>
          </a:prstGeom>
          <a:solidFill>
            <a:srgbClr val="EFEBB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Σκοπός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: Επιλογή επιχειρηματικών πρωτοβουλιών (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start ups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, 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spin off, spin out)</a:t>
            </a:r>
            <a:endParaRPr lang="el-GR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Χρηματοδότηση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: Συμμετοχές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 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για 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IP, 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εμπορική αξιοποίηση κ.α.)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30K – 1.5M </a:t>
            </a:r>
            <a:endParaRPr lang="el-GR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00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Στήριξη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: </a:t>
            </a:r>
            <a:r>
              <a:rPr lang="en-US" b="1" dirty="0">
                <a:latin typeface="Century Gothic" pitchFamily="34" charset="0"/>
                <a:cs typeface="Arial" pitchFamily="34" charset="0"/>
              </a:rPr>
              <a:t>AEI, EK, TTOs </a:t>
            </a:r>
            <a:endParaRPr lang="el-GR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b="1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700" b="1" u="sng" dirty="0">
              <a:latin typeface="Century Gothic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u="sng" dirty="0">
                <a:latin typeface="Century Gothic" pitchFamily="34" charset="0"/>
                <a:cs typeface="Arial" pitchFamily="34" charset="0"/>
              </a:rPr>
              <a:t>Ωφελούμενοι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: Καθηγητές, Ερευνητές, Προ και  </a:t>
            </a:r>
            <a:r>
              <a:rPr lang="el-GR" b="1" dirty="0" err="1">
                <a:latin typeface="Century Gothic" pitchFamily="34" charset="0"/>
                <a:cs typeface="Arial" pitchFamily="34" charset="0"/>
              </a:rPr>
              <a:t>Μετα</a:t>
            </a:r>
            <a:r>
              <a:rPr lang="el-GR" b="1" dirty="0">
                <a:latin typeface="Century Gothic" pitchFamily="34" charset="0"/>
                <a:cs typeface="Arial" pitchFamily="34" charset="0"/>
              </a:rPr>
              <a:t>-διδάκτορες, Καινοτόμες Επιχειρήσεις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851275" y="971550"/>
            <a:ext cx="1296988" cy="400050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80</a:t>
            </a:r>
            <a:r>
              <a:rPr lang="el-GR" sz="2000" b="1" dirty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M</a:t>
            </a:r>
            <a:r>
              <a:rPr lang="el-GR" sz="2000" b="1" dirty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 €</a:t>
            </a:r>
            <a:r>
              <a:rPr lang="en-US" sz="2000" b="1" dirty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endParaRPr lang="el-GR" sz="2000" b="1" dirty="0">
              <a:solidFill>
                <a:schemeClr val="tx1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grpSp>
        <p:nvGrpSpPr>
          <p:cNvPr id="14" name="13 - Ομάδα"/>
          <p:cNvGrpSpPr>
            <a:grpSpLocks/>
          </p:cNvGrpSpPr>
          <p:nvPr/>
        </p:nvGrpSpPr>
        <p:grpSpPr bwMode="auto">
          <a:xfrm>
            <a:off x="323850" y="5867400"/>
            <a:ext cx="8515350" cy="784225"/>
            <a:chOff x="755576" y="5867400"/>
            <a:chExt cx="8083624" cy="784086"/>
          </a:xfrm>
        </p:grpSpPr>
        <p:sp>
          <p:nvSpPr>
            <p:cNvPr id="12" name="Right Arrow 8"/>
            <p:cNvSpPr/>
            <p:nvPr/>
          </p:nvSpPr>
          <p:spPr>
            <a:xfrm>
              <a:off x="755576" y="5867400"/>
              <a:ext cx="488273" cy="533305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019" name="12 - TextBox"/>
            <p:cNvSpPr txBox="1">
              <a:spLocks noChangeArrowheads="1"/>
            </p:cNvSpPr>
            <p:nvPr/>
          </p:nvSpPr>
          <p:spPr bwMode="auto">
            <a:xfrm>
              <a:off x="1321904" y="5943600"/>
              <a:ext cx="751729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000" b="1">
                  <a:latin typeface="Century Gothic" pitchFamily="34" charset="0"/>
                </a:rPr>
                <a:t>Λειτουργία  «Παρατηρητηρίων </a:t>
              </a:r>
              <a:r>
                <a:rPr lang="en-US" sz="2000" b="1">
                  <a:latin typeface="Century Gothic" pitchFamily="34" charset="0"/>
                </a:rPr>
                <a:t>–</a:t>
              </a:r>
              <a:r>
                <a:rPr lang="el-GR" sz="2000" b="1">
                  <a:latin typeface="Century Gothic" pitchFamily="34" charset="0"/>
                </a:rPr>
                <a:t> </a:t>
              </a:r>
              <a:r>
                <a:rPr lang="en-US" sz="2000" b="1">
                  <a:latin typeface="Century Gothic" pitchFamily="34" charset="0"/>
                </a:rPr>
                <a:t>TTO</a:t>
              </a:r>
              <a:r>
                <a:rPr lang="el-GR" sz="2000" b="1">
                  <a:latin typeface="Century Gothic" pitchFamily="34" charset="0"/>
                </a:rPr>
                <a:t>» για ΑΕΙ /ΕΚ σε περιφερειακό επίπεδο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457200" y="2057400"/>
            <a:ext cx="8229600" cy="3505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4403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477962"/>
          </a:xfrm>
        </p:spPr>
        <p:txBody>
          <a:bodyPr/>
          <a:lstStyle/>
          <a:p>
            <a:pPr algn="l"/>
            <a:r>
              <a:rPr lang="el-GR" sz="3600" b="1" smtClean="0">
                <a:latin typeface="Century Gothic" pitchFamily="34" charset="0"/>
              </a:rPr>
              <a:t> Το όραμα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05200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b="1" dirty="0" smtClean="0">
                <a:latin typeface="Century Gothic" pitchFamily="34" charset="0"/>
                <a:ea typeface="+mj-ea"/>
                <a:cs typeface="+mj-cs"/>
              </a:rPr>
              <a:t>    Να διαμορφώσουμε θεσμούς και δομές μακράς πνοής που να δημιουργούν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ευκαιρίες</a:t>
            </a:r>
            <a:r>
              <a:rPr lang="el-GR" sz="2400" b="1" dirty="0" smtClean="0">
                <a:latin typeface="Century Gothic" pitchFamily="34" charset="0"/>
                <a:ea typeface="+mj-ea"/>
                <a:cs typeface="+mj-cs"/>
              </a:rPr>
              <a:t> και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θύλακες</a:t>
            </a:r>
            <a:r>
              <a:rPr lang="el-GR" sz="2400" b="1" dirty="0" smtClean="0">
                <a:latin typeface="Century Gothic" pitchFamily="34" charset="0"/>
                <a:ea typeface="+mj-ea"/>
                <a:cs typeface="+mj-cs"/>
              </a:rPr>
              <a:t> επιστημονικής και επιχειρηματικής ποιότητας, για την έμπνευση και απελευθέρωση του επιστημονικού ερευνητικού δυναμικού της χώρας, χωρίς άνωθεν περιορισμούς, παρεμβάσεις και αγκυλώσεις.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304800" y="3505200"/>
            <a:ext cx="7848600" cy="251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el-GR" sz="2000" b="1">
              <a:latin typeface="Century Gothic" pitchFamily="34" charset="0"/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100" b="1">
                <a:latin typeface="Century Gothic" pitchFamily="34" charset="0"/>
              </a:rPr>
              <a:t>Έρευνα που προέρχεται από επιστημονική περιέργεια (</a:t>
            </a:r>
            <a:r>
              <a:rPr lang="en-US" sz="2100" b="1">
                <a:latin typeface="Century Gothic" pitchFamily="34" charset="0"/>
              </a:rPr>
              <a:t>curiosity-driven)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n-US" b="1">
                <a:latin typeface="Century Gothic" pitchFamily="34" charset="0"/>
              </a:rPr>
              <a:t>   	</a:t>
            </a:r>
            <a:r>
              <a:rPr lang="en-US" sz="2000">
                <a:latin typeface="Century Gothic" pitchFamily="34" charset="0"/>
              </a:rPr>
              <a:t>- </a:t>
            </a:r>
            <a:r>
              <a:rPr lang="el-GR" sz="2100">
                <a:latin typeface="Century Gothic" pitchFamily="34" charset="0"/>
              </a:rPr>
              <a:t>Μακροπρόθεσμος και προσθετικός χαρακτήρας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l-GR" sz="2100">
                <a:latin typeface="Century Gothic" pitchFamily="34" charset="0"/>
              </a:rPr>
              <a:t>	- Σημαντική συνεισφορά στο </a:t>
            </a:r>
            <a:r>
              <a:rPr lang="el-GR" sz="2100" b="1">
                <a:solidFill>
                  <a:srgbClr val="215968"/>
                </a:solidFill>
                <a:latin typeface="Century Gothic" pitchFamily="34" charset="0"/>
              </a:rPr>
              <a:t>μετασχηματισμό</a:t>
            </a:r>
            <a:r>
              <a:rPr lang="el-GR" sz="2100">
                <a:latin typeface="Century Gothic" pitchFamily="34" charset="0"/>
              </a:rPr>
              <a:t> της 	 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l-GR" sz="2100">
                <a:latin typeface="Century Gothic" pitchFamily="34" charset="0"/>
              </a:rPr>
              <a:t>               Οικονομίας</a:t>
            </a:r>
            <a:r>
              <a:rPr lang="el-GR" sz="2000">
                <a:latin typeface="Century Gothic" pitchFamily="34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>
                <a:latin typeface="Century Gothic" pitchFamily="34" charset="0"/>
              </a:rPr>
              <a:t>Η Έρευνα και η Οικονομία της Γνώσης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839200" cy="1716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l-GR" sz="2100" b="1">
                <a:latin typeface="Century Gothic" pitchFamily="34" charset="0"/>
              </a:rPr>
              <a:t>Έρευνα που στηρίζει τις ανάγκες της Αγοράς (</a:t>
            </a:r>
            <a:r>
              <a:rPr lang="en-US" sz="2100" b="1">
                <a:latin typeface="Century Gothic" pitchFamily="34" charset="0"/>
              </a:rPr>
              <a:t>demand-driven)</a:t>
            </a:r>
            <a:endParaRPr lang="el-GR" sz="2100" b="1">
              <a:latin typeface="Century Gothic" pitchFamily="34" charset="0"/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l-GR" sz="2100">
                <a:latin typeface="Century Gothic" pitchFamily="34" charset="0"/>
              </a:rPr>
              <a:t>	  - Άμεσα ορατά αποτελέσματα (σε 2-3 χρόνια)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l-GR" sz="2100">
                <a:latin typeface="Century Gothic" pitchFamily="34" charset="0"/>
              </a:rPr>
              <a:t>	  - Καλύπτει τις σημερινές ανάγκες της αγοράς και  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</a:pPr>
            <a:r>
              <a:rPr lang="el-GR" sz="2100">
                <a:latin typeface="Century Gothic" pitchFamily="34" charset="0"/>
              </a:rPr>
              <a:t>   	     στηρίζει την </a:t>
            </a:r>
            <a:r>
              <a:rPr lang="el-GR" sz="2100" b="1">
                <a:solidFill>
                  <a:srgbClr val="215968"/>
                </a:solidFill>
                <a:latin typeface="Century Gothic" pitchFamily="34" charset="0"/>
              </a:rPr>
              <a:t>υπάρχουσα</a:t>
            </a:r>
            <a:r>
              <a:rPr lang="el-GR" sz="2100">
                <a:latin typeface="Century Gothic" pitchFamily="34" charset="0"/>
              </a:rPr>
              <a:t> Οικονομία</a:t>
            </a:r>
            <a:r>
              <a:rPr lang="el-GR" sz="2100" b="1">
                <a:solidFill>
                  <a:srgbClr val="215968"/>
                </a:solidFill>
                <a:latin typeface="Century Gothic" pitchFamily="34" charset="0"/>
              </a:rPr>
              <a:t> </a:t>
            </a:r>
            <a:r>
              <a:rPr lang="en-US" sz="2100" b="1">
                <a:solidFill>
                  <a:srgbClr val="215968"/>
                </a:solidFill>
                <a:latin typeface="Century Gothic" pitchFamily="34" charset="0"/>
              </a:rPr>
              <a:t>         </a:t>
            </a:r>
            <a:endParaRPr lang="en-US" sz="2100" b="1">
              <a:solidFill>
                <a:srgbClr val="953735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>
            <a:spLocks noChangeArrowheads="1"/>
          </p:cNvSpPr>
          <p:nvPr/>
        </p:nvSpPr>
        <p:spPr bwMode="auto">
          <a:xfrm>
            <a:off x="152400" y="228600"/>
            <a:ext cx="9144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500" b="1">
                <a:latin typeface="Century Gothic" pitchFamily="34" charset="0"/>
              </a:rPr>
              <a:t>Το σημαντικότερο κεφάλαιο της χώρας: </a:t>
            </a:r>
          </a:p>
        </p:txBody>
      </p:sp>
      <p:grpSp>
        <p:nvGrpSpPr>
          <p:cNvPr id="3" name="8 - Ομάδα"/>
          <p:cNvGrpSpPr>
            <a:grpSpLocks/>
          </p:cNvGrpSpPr>
          <p:nvPr/>
        </p:nvGrpSpPr>
        <p:grpSpPr bwMode="auto">
          <a:xfrm>
            <a:off x="457200" y="1350963"/>
            <a:ext cx="8686800" cy="630237"/>
            <a:chOff x="228600" y="2401404"/>
            <a:chExt cx="8686800" cy="630941"/>
          </a:xfrm>
        </p:grpSpPr>
        <p:sp>
          <p:nvSpPr>
            <p:cNvPr id="4" name="Right Arrow 6"/>
            <p:cNvSpPr/>
            <p:nvPr/>
          </p:nvSpPr>
          <p:spPr>
            <a:xfrm>
              <a:off x="228600" y="2433189"/>
              <a:ext cx="762000" cy="599156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entury Gothic" pitchFamily="34" charset="0"/>
              </a:endParaRPr>
            </a:p>
          </p:txBody>
        </p:sp>
        <p:sp>
          <p:nvSpPr>
            <p:cNvPr id="5" name="4 - TextBox"/>
            <p:cNvSpPr txBox="1"/>
            <p:nvPr/>
          </p:nvSpPr>
          <p:spPr>
            <a:xfrm>
              <a:off x="1219200" y="2401404"/>
              <a:ext cx="7696200" cy="6150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3400" b="1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Οι άνθρωποι!</a:t>
              </a:r>
            </a:p>
          </p:txBody>
        </p:sp>
      </p:grpSp>
      <p:sp>
        <p:nvSpPr>
          <p:cNvPr id="9" name="8 - TextBox"/>
          <p:cNvSpPr txBox="1"/>
          <p:nvPr/>
        </p:nvSpPr>
        <p:spPr>
          <a:xfrm>
            <a:off x="762000" y="2286000"/>
            <a:ext cx="792480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Η χώρα διαθέτει εξαιρετικό επιστημονικό δυναμικό</a:t>
            </a:r>
          </a:p>
        </p:txBody>
      </p:sp>
      <p:grpSp>
        <p:nvGrpSpPr>
          <p:cNvPr id="15" name="14 - Ομάδα"/>
          <p:cNvGrpSpPr>
            <a:grpSpLocks/>
          </p:cNvGrpSpPr>
          <p:nvPr/>
        </p:nvGrpSpPr>
        <p:grpSpPr bwMode="auto">
          <a:xfrm>
            <a:off x="762000" y="3190875"/>
            <a:ext cx="7924800" cy="2473325"/>
            <a:chOff x="762000" y="1981200"/>
            <a:chExt cx="7924800" cy="2472401"/>
          </a:xfrm>
        </p:grpSpPr>
        <p:sp>
          <p:nvSpPr>
            <p:cNvPr id="12" name="11 - TextBox"/>
            <p:cNvSpPr txBox="1"/>
            <p:nvPr/>
          </p:nvSpPr>
          <p:spPr>
            <a:xfrm>
              <a:off x="762000" y="1981200"/>
              <a:ext cx="7924800" cy="1245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85738" indent="-185738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l-GR" sz="2500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Η ανεργία, η υποτίμηση της Εργασίας και η έλλειψη   προοπτικών συντελούν στη μεγάλη μονόπλευρη φυγή!</a:t>
              </a:r>
            </a:p>
          </p:txBody>
        </p:sp>
        <p:sp>
          <p:nvSpPr>
            <p:cNvPr id="14" name="13 - TextBox"/>
            <p:cNvSpPr txBox="1"/>
            <p:nvPr/>
          </p:nvSpPr>
          <p:spPr>
            <a:xfrm>
              <a:off x="990600" y="3437981"/>
              <a:ext cx="7696200" cy="10156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000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(Την πενταετία 2009-2014  </a:t>
              </a:r>
              <a:r>
                <a:rPr lang="el-GR" sz="2000" b="1" u="sng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δεκαπλασιάστηκε</a:t>
              </a:r>
              <a:r>
                <a:rPr lang="el-GR" sz="2000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  ο αριθμός των ακαδημαϊκών/ ερευνητών που έφυγαν στο εξωτερικό σε σχέση με προηγούμενες πενταετίες, 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Bloomberg, June 2015</a:t>
              </a:r>
              <a:r>
                <a:rPr lang="el-GR" sz="2000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 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- Ομάδα"/>
          <p:cNvGrpSpPr>
            <a:grpSpLocks/>
          </p:cNvGrpSpPr>
          <p:nvPr/>
        </p:nvGrpSpPr>
        <p:grpSpPr bwMode="auto">
          <a:xfrm>
            <a:off x="152400" y="1371600"/>
            <a:ext cx="9601200" cy="598488"/>
            <a:chOff x="152400" y="4784967"/>
            <a:chExt cx="9601200" cy="599178"/>
          </a:xfrm>
        </p:grpSpPr>
        <p:sp>
          <p:nvSpPr>
            <p:cNvPr id="3" name="Right Arrow 6"/>
            <p:cNvSpPr/>
            <p:nvPr/>
          </p:nvSpPr>
          <p:spPr>
            <a:xfrm>
              <a:off x="152400" y="4784967"/>
              <a:ext cx="762000" cy="599178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Century Gothic" pitchFamily="34" charset="0"/>
              </a:endParaRPr>
            </a:p>
          </p:txBody>
        </p:sp>
        <p:sp>
          <p:nvSpPr>
            <p:cNvPr id="4" name="3 - TextBox"/>
            <p:cNvSpPr txBox="1"/>
            <p:nvPr/>
          </p:nvSpPr>
          <p:spPr>
            <a:xfrm>
              <a:off x="914400" y="4784967"/>
              <a:ext cx="8839200" cy="5848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3200" b="1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  <a:cs typeface="+mn-cs"/>
                </a:rPr>
                <a:t>Τα κατάλληλα ερευνητικά περιβάλλοντα!</a:t>
              </a:r>
            </a:p>
          </p:txBody>
        </p:sp>
      </p:grpSp>
      <p:sp>
        <p:nvSpPr>
          <p:cNvPr id="5" name="4 - TextBox"/>
          <p:cNvSpPr txBox="1"/>
          <p:nvPr/>
        </p:nvSpPr>
        <p:spPr>
          <a:xfrm>
            <a:off x="1143000" y="2209800"/>
            <a:ext cx="8001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Δυνατότητα επιτέλεσης ερευνητικού έργου με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αξιώσεις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143000" y="3276600"/>
            <a:ext cx="7543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Περιβάλλοντα που εμπνέουν και αναδεικνύουν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τη δημιουργικότητα των ερευνητών  </a:t>
            </a:r>
          </a:p>
        </p:txBody>
      </p:sp>
      <p:sp>
        <p:nvSpPr>
          <p:cNvPr id="7" name="6 - TextBox"/>
          <p:cNvSpPr txBox="1">
            <a:spLocks noChangeArrowheads="1"/>
          </p:cNvSpPr>
          <p:nvPr/>
        </p:nvSpPr>
        <p:spPr bwMode="auto">
          <a:xfrm>
            <a:off x="457200" y="228600"/>
            <a:ext cx="9144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500" b="1">
                <a:latin typeface="Century Gothic" pitchFamily="34" charset="0"/>
              </a:rPr>
              <a:t>Η προϋπόθεση: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143000" y="4362450"/>
            <a:ext cx="7543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Ύπαρξη θυλάκων ποιότητας που αποτελούν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πόλους έλξης για νέους ερευνητές και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   καταξιωμένους επιστήμονες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724400"/>
          </a:xfrm>
        </p:spPr>
        <p:txBody>
          <a:bodyPr>
            <a:noAutofit/>
          </a:bodyPr>
          <a:lstStyle/>
          <a:p>
            <a:pPr defTabSz="912813">
              <a:buFont typeface="Wingdings" pitchFamily="2" charset="2"/>
              <a:buChar char="§"/>
            </a:pPr>
            <a:r>
              <a:rPr lang="el-GR" sz="2200" b="1" u="sng" smtClean="0">
                <a:solidFill>
                  <a:srgbClr val="215968"/>
                </a:solidFill>
                <a:latin typeface="Century Gothic" pitchFamily="34" charset="0"/>
              </a:rPr>
              <a:t>«Δημιουργός Ευκαιριών »</a:t>
            </a:r>
            <a:r>
              <a:rPr lang="el-GR" sz="2200" b="1" smtClean="0">
                <a:solidFill>
                  <a:srgbClr val="215968"/>
                </a:solidFill>
                <a:latin typeface="Century Gothic" pitchFamily="34" charset="0"/>
              </a:rPr>
              <a:t> </a:t>
            </a:r>
            <a:r>
              <a:rPr lang="el-GR" sz="2200" b="1" smtClean="0">
                <a:latin typeface="Century Gothic" pitchFamily="34" charset="0"/>
              </a:rPr>
              <a:t>(</a:t>
            </a:r>
            <a:r>
              <a:rPr lang="en-US" sz="2200" b="1" smtClean="0">
                <a:latin typeface="Century Gothic" pitchFamily="34" charset="0"/>
              </a:rPr>
              <a:t>enabler) </a:t>
            </a:r>
            <a:r>
              <a:rPr lang="el-GR" sz="2200" smtClean="0">
                <a:latin typeface="Century Gothic" pitchFamily="34" charset="0"/>
              </a:rPr>
              <a:t>και ελκυστικών θυλάκων επιστημονικής ποιότητας </a:t>
            </a:r>
          </a:p>
          <a:p>
            <a:pPr defTabSz="912813">
              <a:buFont typeface="Arial" charset="0"/>
              <a:buNone/>
            </a:pPr>
            <a:endParaRPr lang="el-GR" sz="3500" b="1" smtClean="0">
              <a:latin typeface="Century Gothic" pitchFamily="34" charset="0"/>
            </a:endParaRPr>
          </a:p>
          <a:p>
            <a:pPr defTabSz="912813">
              <a:buFont typeface="Wingdings" pitchFamily="2" charset="2"/>
              <a:buChar char="§"/>
            </a:pPr>
            <a:r>
              <a:rPr lang="el-GR" sz="2200" b="1" u="sng" smtClean="0">
                <a:solidFill>
                  <a:srgbClr val="215968"/>
                </a:solidFill>
                <a:latin typeface="Century Gothic" pitchFamily="34" charset="0"/>
              </a:rPr>
              <a:t>«Υποστηρικτής»</a:t>
            </a:r>
            <a:r>
              <a:rPr lang="el-GR" sz="2200" b="1" smtClean="0">
                <a:solidFill>
                  <a:srgbClr val="215968"/>
                </a:solidFill>
                <a:latin typeface="Century Gothic" pitchFamily="34" charset="0"/>
              </a:rPr>
              <a:t>  </a:t>
            </a:r>
            <a:r>
              <a:rPr lang="el-GR" sz="2200" smtClean="0">
                <a:latin typeface="Century Gothic" pitchFamily="34" charset="0"/>
              </a:rPr>
              <a:t>και</a:t>
            </a:r>
            <a:r>
              <a:rPr lang="el-GR" sz="2200" b="1" smtClean="0">
                <a:latin typeface="Century Gothic" pitchFamily="34" charset="0"/>
              </a:rPr>
              <a:t>  </a:t>
            </a:r>
            <a:r>
              <a:rPr lang="el-GR" sz="2200" b="1" u="sng" smtClean="0">
                <a:solidFill>
                  <a:srgbClr val="215968"/>
                </a:solidFill>
                <a:latin typeface="Century Gothic" pitchFamily="34" charset="0"/>
              </a:rPr>
              <a:t>«Ρυθμιστής»</a:t>
            </a:r>
            <a:r>
              <a:rPr lang="el-GR" sz="2200" b="1" smtClean="0">
                <a:latin typeface="Century Gothic" pitchFamily="34" charset="0"/>
              </a:rPr>
              <a:t> </a:t>
            </a:r>
            <a:r>
              <a:rPr lang="el-GR" sz="2200" smtClean="0">
                <a:latin typeface="Century Gothic" pitchFamily="34" charset="0"/>
              </a:rPr>
              <a:t>για την υλοποίηση, ιδιαίτερα όσων </a:t>
            </a:r>
            <a:r>
              <a:rPr lang="el-GR" sz="2200" b="1" u="sng" smtClean="0">
                <a:latin typeface="Century Gothic" pitchFamily="34" charset="0"/>
              </a:rPr>
              <a:t>αδυνατεί</a:t>
            </a:r>
            <a:r>
              <a:rPr lang="el-GR" sz="2200" smtClean="0">
                <a:latin typeface="Century Gothic" pitchFamily="34" charset="0"/>
              </a:rPr>
              <a:t> να πραγματοποιήσει ο ιδιωτικός τομέας </a:t>
            </a:r>
          </a:p>
          <a:p>
            <a:pPr defTabSz="912813">
              <a:buFont typeface="Arial" charset="0"/>
              <a:buNone/>
            </a:pPr>
            <a:endParaRPr lang="el-GR" sz="3000" smtClean="0">
              <a:latin typeface="Century Gothic" pitchFamily="34" charset="0"/>
            </a:endParaRPr>
          </a:p>
          <a:p>
            <a:pPr defTabSz="912813">
              <a:buFont typeface="Arial" charset="0"/>
              <a:buNone/>
            </a:pPr>
            <a:endParaRPr lang="en-US" sz="500" b="1" smtClean="0">
              <a:latin typeface="Century Gothic" pitchFamily="34" charset="0"/>
            </a:endParaRPr>
          </a:p>
          <a:p>
            <a:pPr defTabSz="912813">
              <a:buFont typeface="Wingdings" pitchFamily="2" charset="2"/>
              <a:buChar char="§"/>
            </a:pPr>
            <a:r>
              <a:rPr lang="el-GR" sz="2200" b="1" u="sng" smtClean="0">
                <a:solidFill>
                  <a:srgbClr val="215968"/>
                </a:solidFill>
                <a:latin typeface="Century Gothic" pitchFamily="34" charset="0"/>
              </a:rPr>
              <a:t>«Εμπνευστής»</a:t>
            </a:r>
            <a:r>
              <a:rPr lang="el-GR" sz="2200" smtClean="0">
                <a:latin typeface="Century Gothic" pitchFamily="34" charset="0"/>
              </a:rPr>
              <a:t> </a:t>
            </a:r>
            <a:r>
              <a:rPr lang="el-GR" sz="2200" b="1" smtClean="0">
                <a:latin typeface="Century Gothic" pitchFamily="34" charset="0"/>
              </a:rPr>
              <a:t>εμβληματικών πρωτοβουλιών </a:t>
            </a:r>
            <a:r>
              <a:rPr lang="el-GR" sz="2200" smtClean="0">
                <a:latin typeface="Century Gothic" pitchFamily="34" charset="0"/>
              </a:rPr>
              <a:t>σε αναδυόμενους τομείς μεγάλης προστιθέμενης επιστημονικής, κοινωνικής και οικονομικής αξίας.</a:t>
            </a:r>
            <a:endParaRPr lang="el-GR" sz="1400" b="1" smtClean="0">
              <a:latin typeface="Century Gothic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>
                <a:latin typeface="Century Gothic" pitchFamily="34" charset="0"/>
              </a:rPr>
              <a:t>Ο ρόλος της Πολιτείας</a:t>
            </a:r>
            <a:r>
              <a:rPr lang="en-US" sz="3200" b="1">
                <a:latin typeface="Century Gothic" pitchFamily="34" charset="0"/>
              </a:rPr>
              <a:t>:</a:t>
            </a:r>
            <a:endParaRPr lang="el-GR" sz="32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52070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>
                <a:latin typeface="Century Gothic" pitchFamily="34" charset="0"/>
              </a:rPr>
              <a:t>Υλοποίηση Ερευνητικής Πολιτικής 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609600" y="1295400"/>
            <a:ext cx="784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b="1" dirty="0">
                <a:latin typeface="Century Gothic" pitchFamily="34" charset="0"/>
                <a:cs typeface="+mn-cs"/>
              </a:rPr>
              <a:t>  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Θεσμικές</a:t>
            </a:r>
            <a:r>
              <a:rPr lang="el-GR" sz="2800" b="1" dirty="0">
                <a:latin typeface="Century Gothic" pitchFamily="34" charset="0"/>
                <a:cs typeface="+mn-cs"/>
              </a:rPr>
              <a:t> /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νομοθετικές</a:t>
            </a:r>
            <a:r>
              <a:rPr lang="el-GR" sz="2800" b="1" dirty="0">
                <a:latin typeface="Century Gothic" pitchFamily="34" charset="0"/>
                <a:cs typeface="+mn-cs"/>
              </a:rPr>
              <a:t>  παρεμβάσεις </a:t>
            </a:r>
            <a:r>
              <a:rPr lang="el-GR" sz="2800" dirty="0">
                <a:latin typeface="+mn-lt"/>
                <a:cs typeface="+mn-cs"/>
              </a:rPr>
              <a:t> </a:t>
            </a:r>
            <a:endParaRPr lang="el-GR" sz="2800" dirty="0">
              <a:latin typeface="+mn-lt"/>
              <a:cs typeface="+mn-cs"/>
            </a:endParaRPr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1219200" y="1981200"/>
            <a:ext cx="6019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200">
                <a:latin typeface="Century Gothic" pitchFamily="34" charset="0"/>
              </a:rPr>
              <a:t>- Εργασιακές συνθήκες</a:t>
            </a:r>
          </a:p>
        </p:txBody>
      </p:sp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1219200" y="2514600"/>
            <a:ext cx="7239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200">
                <a:latin typeface="Century Gothic" pitchFamily="34" charset="0"/>
              </a:rPr>
              <a:t> </a:t>
            </a:r>
            <a:r>
              <a:rPr lang="el-GR" sz="2200">
                <a:latin typeface="Century Gothic" pitchFamily="34" charset="0"/>
              </a:rPr>
              <a:t>Κίνητρα για νέους επιστήμονες</a:t>
            </a:r>
          </a:p>
          <a:p>
            <a:endParaRPr lang="el-GR" sz="500">
              <a:latin typeface="Century Gothic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762000" y="4876800"/>
            <a:ext cx="784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b="1" dirty="0">
                <a:latin typeface="Century Gothic" pitchFamily="34" charset="0"/>
                <a:cs typeface="+mn-cs"/>
              </a:rPr>
              <a:t> 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Χρηματοδοτικές</a:t>
            </a:r>
            <a:r>
              <a:rPr lang="el-GR" sz="2800" b="1" dirty="0">
                <a:latin typeface="Century Gothic" pitchFamily="34" charset="0"/>
                <a:cs typeface="+mn-cs"/>
              </a:rPr>
              <a:t>  δυνατότητες</a:t>
            </a:r>
            <a:endParaRPr lang="el-GR" sz="2800" dirty="0">
              <a:latin typeface="+mn-lt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762000" y="3048000"/>
            <a:ext cx="7848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85838" indent="-9858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atin typeface="Century Gothic" pitchFamily="34" charset="0"/>
                <a:cs typeface="+mn-cs"/>
              </a:rPr>
              <a:t> π.χ.:</a:t>
            </a:r>
            <a:r>
              <a:rPr lang="el-GR" sz="500" dirty="0">
                <a:latin typeface="Century Gothic" pitchFamily="34" charset="0"/>
                <a:cs typeface="+mn-cs"/>
              </a:rPr>
              <a:t> </a:t>
            </a:r>
            <a:r>
              <a:rPr lang="el-GR" dirty="0">
                <a:latin typeface="Century Gothic" pitchFamily="34" charset="0"/>
                <a:cs typeface="+mn-cs"/>
                <a:sym typeface="Wingdings"/>
              </a:rPr>
              <a:t> </a:t>
            </a:r>
            <a:r>
              <a:rPr lang="el-GR" sz="2000" dirty="0" err="1">
                <a:latin typeface="Century Gothic" pitchFamily="34" charset="0"/>
                <a:cs typeface="+mn-cs"/>
                <a:sym typeface="Wingdings"/>
              </a:rPr>
              <a:t>μεταδιδάκτορες</a:t>
            </a:r>
            <a:r>
              <a:rPr lang="el-GR" sz="2000" dirty="0">
                <a:latin typeface="Century Gothic" pitchFamily="34" charset="0"/>
                <a:cs typeface="+mn-cs"/>
                <a:sym typeface="Wingdings"/>
              </a:rPr>
              <a:t> ως Επιστημονικοί Υπεύθυνοι των   ερευνητικών τους έργων</a:t>
            </a:r>
          </a:p>
          <a:p>
            <a:pPr marL="985838" indent="-98583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latin typeface="Century Gothic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Century Gothic" pitchFamily="34" charset="0"/>
                <a:cs typeface="+mn-cs"/>
                <a:sym typeface="Wingdings"/>
              </a:rPr>
              <a:t>               </a:t>
            </a:r>
            <a:r>
              <a:rPr lang="el-GR" sz="2000" dirty="0">
                <a:latin typeface="Century Gothic" pitchFamily="34" charset="0"/>
                <a:cs typeface="+mn-cs"/>
                <a:sym typeface="Wingdings"/>
              </a:rPr>
              <a:t>Δυνατότητα επιλογής εργασιακής σχέσης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atin typeface="Century Gothic" pitchFamily="34" charset="0"/>
                <a:cs typeface="+mn-cs"/>
                <a:sym typeface="Wingdings"/>
              </a:rPr>
              <a:t>               (σύμβαση εργασίας ή σύμβαση έργου)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00" dirty="0">
              <a:latin typeface="Century Gothic" pitchFamily="34" charset="0"/>
              <a:cs typeface="+mn-cs"/>
              <a:sym typeface="Wingdings"/>
            </a:endParaRPr>
          </a:p>
          <a:p>
            <a:pPr marL="35718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Century Gothic" pitchFamily="34" charset="0"/>
                <a:cs typeface="+mn-cs"/>
              </a:rPr>
              <a:t>      </a:t>
            </a:r>
            <a:r>
              <a:rPr lang="el-GR" dirty="0">
                <a:latin typeface="Century Gothic" pitchFamily="34" charset="0"/>
                <a:cs typeface="+mn-cs"/>
                <a:sym typeface="Wingdings"/>
              </a:rPr>
              <a:t>   </a:t>
            </a:r>
            <a:r>
              <a:rPr lang="el-GR" sz="2000" dirty="0">
                <a:latin typeface="Century Gothic" pitchFamily="34" charset="0"/>
                <a:cs typeface="+mn-cs"/>
              </a:rPr>
              <a:t>θέσπιση τακτικών θέσεων </a:t>
            </a:r>
            <a:r>
              <a:rPr lang="en-US" sz="2000" dirty="0">
                <a:latin typeface="Century Gothic" pitchFamily="34" charset="0"/>
                <a:cs typeface="+mn-cs"/>
              </a:rPr>
              <a:t>ERC</a:t>
            </a:r>
            <a:endParaRPr lang="el-GR" sz="2000" dirty="0">
              <a:latin typeface="+mn-lt"/>
              <a:cs typeface="+mn-cs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990600" y="5562600"/>
            <a:ext cx="8458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200">
                <a:latin typeface="Century Gothic" pitchFamily="34" charset="0"/>
                <a:sym typeface="Wingdings" pitchFamily="2" charset="2"/>
              </a:rPr>
              <a:t> -  Σε περιόδους κρίσης η Έρευνα αποτελεί τον εύκολο στόχο</a:t>
            </a:r>
            <a:endParaRPr lang="el-GR" sz="2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5" grpId="0"/>
      <p:bldP spid="6" grpId="0"/>
      <p:bldP spid="7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741363"/>
            <a:ext cx="9144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000" b="1">
                <a:latin typeface="Century Gothic" pitchFamily="34" charset="0"/>
              </a:rPr>
              <a:t>Χρηματοδότηση της Ε&amp;Κ στην Ελλάδα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2667000"/>
            <a:ext cx="8153400" cy="990600"/>
          </a:xfrm>
          <a:prstGeom prst="rect">
            <a:avLst/>
          </a:prstGeom>
        </p:spPr>
        <p:txBody>
          <a:bodyPr/>
          <a:lstStyle/>
          <a:p>
            <a:pPr algn="ctr" defTabSz="912813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el-GR" sz="3000" b="1">
                <a:latin typeface="Century Gothic" pitchFamily="34" charset="0"/>
              </a:rPr>
              <a:t>« Οι δαπάνες για την Έρευνα δεν αποτελούν </a:t>
            </a:r>
            <a:r>
              <a:rPr lang="el-GR" sz="3000" b="1">
                <a:solidFill>
                  <a:srgbClr val="31859C"/>
                </a:solidFill>
                <a:latin typeface="Century Gothic" pitchFamily="34" charset="0"/>
              </a:rPr>
              <a:t>κόστος</a:t>
            </a:r>
            <a:r>
              <a:rPr lang="el-GR" sz="3000" b="1">
                <a:latin typeface="Century Gothic" pitchFamily="34" charset="0"/>
              </a:rPr>
              <a:t> αλλά </a:t>
            </a:r>
            <a:r>
              <a:rPr lang="el-GR" sz="3000" b="1">
                <a:solidFill>
                  <a:srgbClr val="31859C"/>
                </a:solidFill>
                <a:latin typeface="Century Gothic" pitchFamily="34" charset="0"/>
              </a:rPr>
              <a:t>ΕΠΕΝΔΥΣΗ</a:t>
            </a:r>
            <a:r>
              <a:rPr lang="el-GR" sz="3000" b="1">
                <a:latin typeface="Century Gothic" pitchFamily="34" charset="0"/>
              </a:rPr>
              <a:t>!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smtClean="0">
                <a:latin typeface="Century Gothic" pitchFamily="34" charset="0"/>
              </a:rPr>
              <a:t>Δαπάνες Ε&amp;Κ και ΑΕΠ</a:t>
            </a:r>
            <a:br>
              <a:rPr lang="el-GR" sz="3000" b="1" smtClean="0">
                <a:latin typeface="Century Gothic" pitchFamily="34" charset="0"/>
              </a:rPr>
            </a:br>
            <a:r>
              <a:rPr lang="el-GR" sz="3000" b="1" smtClean="0">
                <a:latin typeface="Century Gothic" pitchFamily="34" charset="0"/>
              </a:rPr>
              <a:t>(σε δισ. Ευρώ)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219200" y="1905000"/>
          <a:ext cx="67056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00200"/>
                <a:gridCol w="1676400"/>
                <a:gridCol w="1676400"/>
              </a:tblGrid>
              <a:tr h="6858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Gothic" pitchFamily="34" charset="0"/>
                        </a:rPr>
                        <a:t>2014</a:t>
                      </a:r>
                      <a:endParaRPr lang="el-GR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Gothic" pitchFamily="34" charset="0"/>
                        </a:rPr>
                        <a:t>2015</a:t>
                      </a:r>
                      <a:endParaRPr lang="el-GR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el-GR" sz="1800" b="1" kern="1200" dirty="0" smtClean="0">
                          <a:solidFill>
                            <a:srgbClr val="0070C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ΑΕΠ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177.559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176.022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- 0.9</a:t>
                      </a:r>
                      <a:r>
                        <a:rPr lang="en-US" b="1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b="1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kern="1200" dirty="0" smtClean="0">
                          <a:solidFill>
                            <a:srgbClr val="0070C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Δαπάνες Ε&amp;Κ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1.488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1.683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+ 14.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1 %</a:t>
                      </a:r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8388</TotalTime>
  <Words>1023</Words>
  <Application>Microsoft Office PowerPoint</Application>
  <PresentationFormat>Προβολή στην οθόνη (4:3)</PresentationFormat>
  <Paragraphs>238</Paragraphs>
  <Slides>24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0" baseType="lpstr">
      <vt:lpstr>Calibri</vt:lpstr>
      <vt:lpstr>Arial</vt:lpstr>
      <vt:lpstr>Century Gothic</vt:lpstr>
      <vt:lpstr>Wingdings</vt:lpstr>
      <vt:lpstr>Courier New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Δαπάνες Ε&amp;Κ και ΑΕΠ (σε δισ. Ευρώ)</vt:lpstr>
      <vt:lpstr>Διαφάνεια 10</vt:lpstr>
      <vt:lpstr>Η συμμετοχή στη διαμόρφωση δαπανών Ε&amp;Α</vt:lpstr>
      <vt:lpstr>Διαφάνεια 12</vt:lpstr>
      <vt:lpstr>Διαφάνεια 13</vt:lpstr>
      <vt:lpstr>Σκοπός:</vt:lpstr>
      <vt:lpstr>Διαφάνεια 15</vt:lpstr>
      <vt:lpstr>Διαφάνεια 16</vt:lpstr>
      <vt:lpstr> Υποψήφιοι  Διδάκτορες</vt:lpstr>
      <vt:lpstr>Ερευνητικά Έργα για Μεταδιδάκτορες</vt:lpstr>
      <vt:lpstr>Διαφάνεια 19</vt:lpstr>
      <vt:lpstr>Διαφάνεια 20</vt:lpstr>
      <vt:lpstr>Οι δράσεις του ΕΛΙΔΕΚ:</vt:lpstr>
      <vt:lpstr>   Ανάπτυξη και Οικονομία της Γνώσης</vt:lpstr>
      <vt:lpstr>Διαφάνεια 23</vt:lpstr>
      <vt:lpstr> Το όραμα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and inclusive growth through the pursuit of excellence: A challenge for European regions</dc:title>
  <dc:creator>Nektarios Tavernarakis</dc:creator>
  <cp:lastModifiedBy>ergastiri1</cp:lastModifiedBy>
  <cp:revision>931</cp:revision>
  <dcterms:created xsi:type="dcterms:W3CDTF">2015-02-12T16:53:39Z</dcterms:created>
  <dcterms:modified xsi:type="dcterms:W3CDTF">2017-01-31T11:17:27Z</dcterms:modified>
</cp:coreProperties>
</file>